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67" r:id="rId2"/>
    <p:sldId id="303" r:id="rId3"/>
    <p:sldId id="268" r:id="rId4"/>
    <p:sldId id="3911" r:id="rId5"/>
    <p:sldId id="279" r:id="rId6"/>
    <p:sldId id="270" r:id="rId7"/>
    <p:sldId id="3895" r:id="rId8"/>
    <p:sldId id="3912" r:id="rId9"/>
    <p:sldId id="3898" r:id="rId10"/>
    <p:sldId id="3884" r:id="rId11"/>
    <p:sldId id="285" r:id="rId12"/>
    <p:sldId id="3915" r:id="rId13"/>
    <p:sldId id="3913" r:id="rId14"/>
    <p:sldId id="3899" r:id="rId15"/>
    <p:sldId id="3910" r:id="rId16"/>
    <p:sldId id="3874" r:id="rId17"/>
    <p:sldId id="3866" r:id="rId18"/>
    <p:sldId id="3890" r:id="rId19"/>
    <p:sldId id="3889" r:id="rId20"/>
    <p:sldId id="3914" r:id="rId21"/>
    <p:sldId id="3902" r:id="rId22"/>
    <p:sldId id="3900" r:id="rId23"/>
    <p:sldId id="3885" r:id="rId24"/>
    <p:sldId id="3893" r:id="rId25"/>
    <p:sldId id="3868" r:id="rId26"/>
    <p:sldId id="3891" r:id="rId27"/>
    <p:sldId id="3888" r:id="rId28"/>
    <p:sldId id="3906" r:id="rId29"/>
    <p:sldId id="3921" r:id="rId30"/>
    <p:sldId id="3922" r:id="rId31"/>
    <p:sldId id="3920" r:id="rId32"/>
    <p:sldId id="274" r:id="rId33"/>
    <p:sldId id="278"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756" userDrawn="1">
          <p15:clr>
            <a:srgbClr val="A4A3A4"/>
          </p15:clr>
        </p15:guide>
        <p15:guide id="3" orient="horz" pos="2160" userDrawn="1">
          <p15:clr>
            <a:srgbClr val="A4A3A4"/>
          </p15:clr>
        </p15:guide>
        <p15:guide id="4" orient="horz" pos="3974" userDrawn="1">
          <p15:clr>
            <a:srgbClr val="A4A3A4"/>
          </p15:clr>
        </p15:guide>
        <p15:guide id="5" pos="7129" userDrawn="1">
          <p15:clr>
            <a:srgbClr val="A4A3A4"/>
          </p15:clr>
        </p15:guide>
        <p15:guide id="6" pos="3273" userDrawn="1">
          <p15:clr>
            <a:srgbClr val="A4A3A4"/>
          </p15:clr>
        </p15:guide>
        <p15:guide id="7" orient="horz" pos="799" userDrawn="1">
          <p15:clr>
            <a:srgbClr val="A4A3A4"/>
          </p15:clr>
        </p15:guide>
        <p15:guide id="8" pos="4407" userDrawn="1">
          <p15:clr>
            <a:srgbClr val="A4A3A4"/>
          </p15:clr>
        </p15:guide>
        <p15:guide id="9" pos="59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焦 荟宇" initials="焦" lastIdx="1" clrIdx="0">
    <p:extLst>
      <p:ext uri="{19B8F6BF-5375-455C-9EA6-DF929625EA0E}">
        <p15:presenceInfo xmlns:p15="http://schemas.microsoft.com/office/powerpoint/2012/main" userId="ac8a1410526522f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82F"/>
    <a:srgbClr val="D9D9D9"/>
    <a:srgbClr val="FF2115"/>
    <a:srgbClr val="FFECDB"/>
    <a:srgbClr val="3DB2FF"/>
    <a:srgbClr val="2234B4"/>
    <a:srgbClr val="175497"/>
    <a:srgbClr val="2432BA"/>
    <a:srgbClr val="FF2300"/>
    <a:srgbClr val="FF7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44" autoAdjust="0"/>
    <p:restoredTop sz="96249" autoAdjust="0"/>
  </p:normalViewPr>
  <p:slideViewPr>
    <p:cSldViewPr snapToGrid="0" snapToObjects="1">
      <p:cViewPr varScale="1">
        <p:scale>
          <a:sx n="64" d="100"/>
          <a:sy n="64" d="100"/>
        </p:scale>
        <p:origin x="324" y="40"/>
      </p:cViewPr>
      <p:guideLst>
        <p:guide orient="horz" pos="504"/>
        <p:guide pos="756"/>
        <p:guide orient="horz" pos="2160"/>
        <p:guide orient="horz" pos="3974"/>
        <p:guide pos="7129"/>
        <p:guide pos="3273"/>
        <p:guide orient="horz" pos="799"/>
        <p:guide pos="4407"/>
        <p:guide pos="592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C:\Users\&#23567;7\Desktop\&#21360;&#24230;&#32593;&#36186;&#22320;&#21306;&#25968;&#25454;&#34920;.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23567;7\Desktop\&#21360;&#24230;&#32593;&#36186;&#22320;&#21306;&#25968;&#25454;&#34920;.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Desktop\&#21360;&#24230;&#32593;&#36186;&#22320;&#21306;&#25968;&#25454;&#349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23567;7\Desktop\&#21360;&#24230;&#32593;&#36186;&#22320;&#21306;&#25968;&#25454;&#34920;.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23567;7\Desktop\&#21360;&#24230;&#32593;&#36186;&#22320;&#21306;&#25968;&#25454;&#349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23567;7\Desktop\&#21360;&#24230;&#32593;&#36186;&#22320;&#21306;&#25968;&#25454;&#34920;.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23567;7\Desktop\&#21360;&#24230;&#32593;&#36186;&#22320;&#21306;&#25968;&#25454;&#34920;.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23567;7\Desktop\&#21360;&#24230;&#32593;&#36186;&#22320;&#21306;&#25968;&#25454;&#34920;.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23567;7\Desktop\&#21360;&#24230;&#32593;&#36186;&#22320;&#21306;&#25968;&#25454;&#34920;.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Desktop\&#21360;&#24230;&#32593;&#36186;&#22320;&#21306;&#25968;&#25454;&#34920;.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r>
              <a:rPr lang="zh-CN"/>
              <a:t>代表网赚产品</a:t>
            </a:r>
            <a:r>
              <a:rPr lang="en-US"/>
              <a:t>DAU</a:t>
            </a:r>
            <a:r>
              <a:rPr lang="zh-CN"/>
              <a:t>表现</a:t>
            </a:r>
          </a:p>
        </c:rich>
      </c:tx>
      <c:overlay val="0"/>
      <c:spPr>
        <a:noFill/>
        <a:ln>
          <a:noFill/>
        </a:ln>
        <a:effectLst/>
      </c:spPr>
      <c:txPr>
        <a:bodyPr rot="0" spcFirstLastPara="1" vertOverflow="ellipsis" vert="horz" wrap="square" anchor="ctr" anchorCtr="1"/>
        <a:lstStyle/>
        <a:p>
          <a:pPr>
            <a:defRPr lang="zh-CN"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title>
    <c:autoTitleDeleted val="0"/>
    <c:plotArea>
      <c:layout/>
      <c:barChart>
        <c:barDir val="col"/>
        <c:grouping val="clustered"/>
        <c:varyColors val="0"/>
        <c:ser>
          <c:idx val="0"/>
          <c:order val="0"/>
          <c:tx>
            <c:strRef>
              <c:f>Sheet9!$H$3</c:f>
              <c:strCache>
                <c:ptCount val="1"/>
                <c:pt idx="0">
                  <c:v>DAU：2021/03-2021/08</c:v>
                </c:pt>
              </c:strCache>
            </c:strRef>
          </c:tx>
          <c:spPr>
            <a:solidFill>
              <a:sysClr val="window" lastClr="FFFFFF">
                <a:lumMod val="85000"/>
              </a:sysClr>
            </a:solidFill>
            <a:ln>
              <a:noFill/>
            </a:ln>
            <a:effectLst/>
          </c:spPr>
          <c:invertIfNegative val="0"/>
          <c:cat>
            <c:strRef>
              <c:f>Sheet9!$G$4:$G$5</c:f>
              <c:strCache>
                <c:ptCount val="2"/>
                <c:pt idx="0">
                  <c:v>纯网赚产品</c:v>
                </c:pt>
                <c:pt idx="1">
                  <c:v>网赚+产品</c:v>
                </c:pt>
              </c:strCache>
            </c:strRef>
          </c:cat>
          <c:val>
            <c:numRef>
              <c:f>Sheet9!$H$4:$H$5</c:f>
              <c:numCache>
                <c:formatCode>0.00_);[Red]\(0.00\)</c:formatCode>
                <c:ptCount val="2"/>
                <c:pt idx="0">
                  <c:v>1109967.0108695633</c:v>
                </c:pt>
                <c:pt idx="1">
                  <c:v>539086.99999999942</c:v>
                </c:pt>
              </c:numCache>
            </c:numRef>
          </c:val>
          <c:extLst>
            <c:ext xmlns:c16="http://schemas.microsoft.com/office/drawing/2014/chart" uri="{C3380CC4-5D6E-409C-BE32-E72D297353CC}">
              <c16:uniqueId val="{00000000-CEB3-4B0D-80F0-891394EEDFBE}"/>
            </c:ext>
          </c:extLst>
        </c:ser>
        <c:ser>
          <c:idx val="1"/>
          <c:order val="1"/>
          <c:tx>
            <c:strRef>
              <c:f>Sheet9!$I$3</c:f>
              <c:strCache>
                <c:ptCount val="1"/>
                <c:pt idx="0">
                  <c:v>DAU：2021/09-2022/02</c:v>
                </c:pt>
              </c:strCache>
            </c:strRef>
          </c:tx>
          <c:spPr>
            <a:solidFill>
              <a:srgbClr val="FF2115"/>
            </a:solidFill>
            <a:ln>
              <a:noFill/>
            </a:ln>
            <a:effectLst/>
          </c:spPr>
          <c:invertIfNegative val="0"/>
          <c:cat>
            <c:strRef>
              <c:f>Sheet9!$G$4:$G$5</c:f>
              <c:strCache>
                <c:ptCount val="2"/>
                <c:pt idx="0">
                  <c:v>纯网赚产品</c:v>
                </c:pt>
                <c:pt idx="1">
                  <c:v>网赚+产品</c:v>
                </c:pt>
              </c:strCache>
            </c:strRef>
          </c:cat>
          <c:val>
            <c:numRef>
              <c:f>Sheet9!$I$4:$I$5</c:f>
              <c:numCache>
                <c:formatCode>0.00_);[Red]\(0.00\)</c:formatCode>
                <c:ptCount val="2"/>
                <c:pt idx="0">
                  <c:v>1572932.591160218</c:v>
                </c:pt>
                <c:pt idx="1">
                  <c:v>622039.36464088305</c:v>
                </c:pt>
              </c:numCache>
            </c:numRef>
          </c:val>
          <c:extLst>
            <c:ext xmlns:c16="http://schemas.microsoft.com/office/drawing/2014/chart" uri="{C3380CC4-5D6E-409C-BE32-E72D297353CC}">
              <c16:uniqueId val="{00000001-CEB3-4B0D-80F0-891394EEDFBE}"/>
            </c:ext>
          </c:extLst>
        </c:ser>
        <c:dLbls>
          <c:showLegendKey val="0"/>
          <c:showVal val="0"/>
          <c:showCatName val="0"/>
          <c:showSerName val="0"/>
          <c:showPercent val="0"/>
          <c:showBubbleSize val="0"/>
        </c:dLbls>
        <c:gapWidth val="219"/>
        <c:axId val="492929976"/>
        <c:axId val="492930632"/>
      </c:barChart>
      <c:catAx>
        <c:axId val="49292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30632"/>
        <c:crosses val="autoZero"/>
        <c:auto val="1"/>
        <c:lblAlgn val="ctr"/>
        <c:lblOffset val="100"/>
        <c:noMultiLvlLbl val="0"/>
      </c:catAx>
      <c:valAx>
        <c:axId val="492930632"/>
        <c:scaling>
          <c:orientation val="minMax"/>
        </c:scaling>
        <c:delete val="0"/>
        <c:axPos val="l"/>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29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legend>
    <c:plotVisOnly val="1"/>
    <c:dispBlanksAs val="gap"/>
    <c:showDLblsOverMax val="0"/>
  </c:chart>
  <c:spPr>
    <a:noFill/>
    <a:ln w="9525" cap="flat" cmpd="sng" algn="ctr">
      <a:noFill/>
      <a:round/>
    </a:ln>
    <a:effectLst/>
  </c:spPr>
  <c:txPr>
    <a:bodyPr/>
    <a:lstStyle/>
    <a:p>
      <a:pPr>
        <a:defRPr lang="zh-CN">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defRPr>
      </a:pPr>
      <a:endParaRPr lang="zh-CN"/>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r>
              <a:rPr lang="zh-CN"/>
              <a:t>印度代表网赚</a:t>
            </a:r>
            <a:r>
              <a:rPr lang="en-US"/>
              <a:t>+</a:t>
            </a:r>
            <a:r>
              <a:rPr lang="zh-CN"/>
              <a:t>产品</a:t>
            </a:r>
            <a:r>
              <a:rPr lang="en-US"/>
              <a:t>DAU Top10</a:t>
            </a:r>
            <a:r>
              <a:rPr lang="zh-CN"/>
              <a:t>游戏</a:t>
            </a:r>
          </a:p>
        </c:rich>
      </c:tx>
      <c:overlay val="0"/>
      <c:spPr>
        <a:noFill/>
        <a:ln>
          <a:noFill/>
        </a:ln>
        <a:effectLst/>
      </c:spPr>
      <c:txPr>
        <a:bodyPr rot="0" spcFirstLastPara="1" vertOverflow="ellipsis" vert="horz" wrap="square" anchor="ctr" anchorCtr="1"/>
        <a:lstStyle/>
        <a:p>
          <a:pPr>
            <a:defRPr lang="zh-CN"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title>
    <c:autoTitleDeleted val="0"/>
    <c:plotArea>
      <c:layout/>
      <c:barChart>
        <c:barDir val="col"/>
        <c:grouping val="clustered"/>
        <c:varyColors val="0"/>
        <c:ser>
          <c:idx val="0"/>
          <c:order val="0"/>
          <c:tx>
            <c:strRef>
              <c:f>Sheet9!$AS$18</c:f>
              <c:strCache>
                <c:ptCount val="1"/>
                <c:pt idx="0">
                  <c:v>DAU：2021/03-2021/08</c:v>
                </c:pt>
              </c:strCache>
            </c:strRef>
          </c:tx>
          <c:spPr>
            <a:solidFill>
              <a:sysClr val="window" lastClr="FFFFFF">
                <a:lumMod val="85000"/>
              </a:sysClr>
            </a:solidFill>
            <a:ln>
              <a:noFill/>
            </a:ln>
            <a:effectLst/>
          </c:spPr>
          <c:invertIfNegative val="0"/>
          <c:cat>
            <c:strRef>
              <c:f>Sheet9!$AR$19:$AR$28</c:f>
              <c:strCache>
                <c:ptCount val="10"/>
                <c:pt idx="0">
                  <c:v>Royal Slots: win real money</c:v>
                </c:pt>
                <c:pt idx="1">
                  <c:v>GAMEE Prizes: Real Cash Games</c:v>
                </c:pt>
                <c:pt idx="2">
                  <c:v>Earn Money Online 2022</c:v>
                </c:pt>
                <c:pt idx="3">
                  <c:v>Make Money: Money Ball</c:v>
                </c:pt>
                <c:pt idx="4">
                  <c:v>Earn Money Online (Spin &amp; Win)</c:v>
                </c:pt>
                <c:pt idx="5">
                  <c:v>Match To Win: Win Real Cash</c:v>
                </c:pt>
                <c:pt idx="6">
                  <c:v>Watch Video &amp; Get Daily Money</c:v>
                </c:pt>
                <c:pt idx="7">
                  <c:v>Big Time Cash - Make Money</c:v>
                </c:pt>
                <c:pt idx="8">
                  <c:v>Earn Money Online From Home</c:v>
                </c:pt>
                <c:pt idx="9">
                  <c:v>Watch Video and Earn Money - Real Cash App</c:v>
                </c:pt>
              </c:strCache>
            </c:strRef>
          </c:cat>
          <c:val>
            <c:numRef>
              <c:f>Sheet9!$AS$19:$AS$28</c:f>
              <c:numCache>
                <c:formatCode>General</c:formatCode>
                <c:ptCount val="10"/>
                <c:pt idx="0">
                  <c:v>3214.5</c:v>
                </c:pt>
                <c:pt idx="1">
                  <c:v>85268.277173912997</c:v>
                </c:pt>
                <c:pt idx="2">
                  <c:v>30034.326086956498</c:v>
                </c:pt>
                <c:pt idx="3">
                  <c:v>46574.570652173898</c:v>
                </c:pt>
                <c:pt idx="4">
                  <c:v>0</c:v>
                </c:pt>
                <c:pt idx="5">
                  <c:v>18247.260869565202</c:v>
                </c:pt>
                <c:pt idx="6">
                  <c:v>0</c:v>
                </c:pt>
                <c:pt idx="7">
                  <c:v>35787.282608695597</c:v>
                </c:pt>
                <c:pt idx="8">
                  <c:v>340.39130434782601</c:v>
                </c:pt>
                <c:pt idx="9">
                  <c:v>147.989130434782</c:v>
                </c:pt>
              </c:numCache>
            </c:numRef>
          </c:val>
          <c:extLst>
            <c:ext xmlns:c16="http://schemas.microsoft.com/office/drawing/2014/chart" uri="{C3380CC4-5D6E-409C-BE32-E72D297353CC}">
              <c16:uniqueId val="{00000000-8211-4055-B0DF-2EE5564BEE94}"/>
            </c:ext>
          </c:extLst>
        </c:ser>
        <c:ser>
          <c:idx val="1"/>
          <c:order val="1"/>
          <c:tx>
            <c:strRef>
              <c:f>Sheet9!$AT$18</c:f>
              <c:strCache>
                <c:ptCount val="1"/>
                <c:pt idx="0">
                  <c:v>DAU：2021/09-2022/02</c:v>
                </c:pt>
              </c:strCache>
            </c:strRef>
          </c:tx>
          <c:spPr>
            <a:solidFill>
              <a:srgbClr val="FF2115"/>
            </a:solidFill>
            <a:ln>
              <a:noFill/>
            </a:ln>
            <a:effectLst/>
          </c:spPr>
          <c:invertIfNegative val="0"/>
          <c:cat>
            <c:strRef>
              <c:f>Sheet9!$AR$19:$AR$28</c:f>
              <c:strCache>
                <c:ptCount val="10"/>
                <c:pt idx="0">
                  <c:v>Royal Slots: win real money</c:v>
                </c:pt>
                <c:pt idx="1">
                  <c:v>GAMEE Prizes: Real Cash Games</c:v>
                </c:pt>
                <c:pt idx="2">
                  <c:v>Earn Money Online 2022</c:v>
                </c:pt>
                <c:pt idx="3">
                  <c:v>Make Money: Money Ball</c:v>
                </c:pt>
                <c:pt idx="4">
                  <c:v>Earn Money Online (Spin &amp; Win)</c:v>
                </c:pt>
                <c:pt idx="5">
                  <c:v>Match To Win: Win Real Cash</c:v>
                </c:pt>
                <c:pt idx="6">
                  <c:v>Watch Video &amp; Get Daily Money</c:v>
                </c:pt>
                <c:pt idx="7">
                  <c:v>Big Time Cash - Make Money</c:v>
                </c:pt>
                <c:pt idx="8">
                  <c:v>Earn Money Online From Home</c:v>
                </c:pt>
                <c:pt idx="9">
                  <c:v>Watch Video and Earn Money - Real Cash App</c:v>
                </c:pt>
              </c:strCache>
            </c:strRef>
          </c:cat>
          <c:val>
            <c:numRef>
              <c:f>Sheet9!$AT$19:$AT$28</c:f>
              <c:numCache>
                <c:formatCode>General</c:formatCode>
                <c:ptCount val="10"/>
                <c:pt idx="0">
                  <c:v>93258.679558011005</c:v>
                </c:pt>
                <c:pt idx="1">
                  <c:v>67937.259668508195</c:v>
                </c:pt>
                <c:pt idx="2">
                  <c:v>62568.751381215399</c:v>
                </c:pt>
                <c:pt idx="3">
                  <c:v>54028.823204419801</c:v>
                </c:pt>
                <c:pt idx="4">
                  <c:v>36641.546961325897</c:v>
                </c:pt>
                <c:pt idx="5">
                  <c:v>35433.6850828729</c:v>
                </c:pt>
                <c:pt idx="6">
                  <c:v>31070.585635359101</c:v>
                </c:pt>
                <c:pt idx="7">
                  <c:v>25941.779005524801</c:v>
                </c:pt>
                <c:pt idx="8">
                  <c:v>19087.580110497202</c:v>
                </c:pt>
                <c:pt idx="9">
                  <c:v>17987.5082872928</c:v>
                </c:pt>
              </c:numCache>
            </c:numRef>
          </c:val>
          <c:extLst>
            <c:ext xmlns:c16="http://schemas.microsoft.com/office/drawing/2014/chart" uri="{C3380CC4-5D6E-409C-BE32-E72D297353CC}">
              <c16:uniqueId val="{00000001-8211-4055-B0DF-2EE5564BEE94}"/>
            </c:ext>
          </c:extLst>
        </c:ser>
        <c:dLbls>
          <c:showLegendKey val="0"/>
          <c:showVal val="0"/>
          <c:showCatName val="0"/>
          <c:showSerName val="0"/>
          <c:showPercent val="0"/>
          <c:showBubbleSize val="0"/>
        </c:dLbls>
        <c:gapWidth val="219"/>
        <c:axId val="492929976"/>
        <c:axId val="492930632"/>
      </c:barChart>
      <c:lineChart>
        <c:grouping val="standard"/>
        <c:varyColors val="0"/>
        <c:ser>
          <c:idx val="2"/>
          <c:order val="2"/>
          <c:tx>
            <c:strRef>
              <c:f>Sheet9!$AU$18</c:f>
              <c:strCache>
                <c:ptCount val="1"/>
                <c:pt idx="0">
                  <c:v>环比</c:v>
                </c:pt>
              </c:strCache>
            </c:strRef>
          </c:tx>
          <c:spPr>
            <a:ln w="28575" cap="rnd">
              <a:solidFill>
                <a:srgbClr val="3DB2FF"/>
              </a:solidFill>
              <a:round/>
            </a:ln>
            <a:effectLst/>
          </c:spPr>
          <c:marker>
            <c:symbol val="none"/>
          </c:marker>
          <c:dLbls>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Sheet9!$AR$19:$AR$28</c:f>
              <c:strCache>
                <c:ptCount val="10"/>
                <c:pt idx="0">
                  <c:v>Royal Slots: win real money</c:v>
                </c:pt>
                <c:pt idx="1">
                  <c:v>GAMEE Prizes: Real Cash Games</c:v>
                </c:pt>
                <c:pt idx="2">
                  <c:v>Earn Money Online 2022</c:v>
                </c:pt>
                <c:pt idx="3">
                  <c:v>Make Money: Money Ball</c:v>
                </c:pt>
                <c:pt idx="4">
                  <c:v>Earn Money Online (Spin &amp; Win)</c:v>
                </c:pt>
                <c:pt idx="5">
                  <c:v>Match To Win: Win Real Cash</c:v>
                </c:pt>
                <c:pt idx="6">
                  <c:v>Watch Video &amp; Get Daily Money</c:v>
                </c:pt>
                <c:pt idx="7">
                  <c:v>Big Time Cash - Make Money</c:v>
                </c:pt>
                <c:pt idx="8">
                  <c:v>Earn Money Online From Home</c:v>
                </c:pt>
                <c:pt idx="9">
                  <c:v>Watch Video and Earn Money - Real Cash App</c:v>
                </c:pt>
              </c:strCache>
            </c:strRef>
          </c:cat>
          <c:val>
            <c:numRef>
              <c:f>Sheet9!$AU$19:$AU$28</c:f>
              <c:numCache>
                <c:formatCode>0%</c:formatCode>
                <c:ptCount val="10"/>
                <c:pt idx="0">
                  <c:v>28.011877292895008</c:v>
                </c:pt>
                <c:pt idx="1">
                  <c:v>-0.20325281663726469</c:v>
                </c:pt>
                <c:pt idx="2">
                  <c:v>1.0832413951977489</c:v>
                </c:pt>
                <c:pt idx="3">
                  <c:v>0.16004983938371467</c:v>
                </c:pt>
                <c:pt idx="4">
                  <c:v>0</c:v>
                </c:pt>
                <c:pt idx="5">
                  <c:v>0.94186323833256069</c:v>
                </c:pt>
                <c:pt idx="6">
                  <c:v>0</c:v>
                </c:pt>
                <c:pt idx="7">
                  <c:v>-0.27511179629991062</c:v>
                </c:pt>
                <c:pt idx="8">
                  <c:v>55.075404590807985</c:v>
                </c:pt>
                <c:pt idx="9">
                  <c:v>120.54614487190192</c:v>
                </c:pt>
              </c:numCache>
            </c:numRef>
          </c:val>
          <c:smooth val="0"/>
          <c:extLst>
            <c:ext xmlns:c16="http://schemas.microsoft.com/office/drawing/2014/chart" uri="{C3380CC4-5D6E-409C-BE32-E72D297353CC}">
              <c16:uniqueId val="{00000002-8211-4055-B0DF-2EE5564BEE94}"/>
            </c:ext>
          </c:extLst>
        </c:ser>
        <c:dLbls>
          <c:showLegendKey val="0"/>
          <c:showVal val="0"/>
          <c:showCatName val="0"/>
          <c:showSerName val="0"/>
          <c:showPercent val="0"/>
          <c:showBubbleSize val="0"/>
        </c:dLbls>
        <c:marker val="1"/>
        <c:smooth val="0"/>
        <c:axId val="873319560"/>
        <c:axId val="873316280"/>
      </c:lineChart>
      <c:catAx>
        <c:axId val="49292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30632"/>
        <c:crosses val="autoZero"/>
        <c:auto val="1"/>
        <c:lblAlgn val="ctr"/>
        <c:lblOffset val="100"/>
        <c:noMultiLvlLbl val="0"/>
      </c:catAx>
      <c:valAx>
        <c:axId val="492930632"/>
        <c:scaling>
          <c:orientation val="minMax"/>
        </c:scaling>
        <c:delete val="0"/>
        <c:axPos val="l"/>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29976"/>
        <c:crosses val="autoZero"/>
        <c:crossBetween val="between"/>
      </c:valAx>
      <c:catAx>
        <c:axId val="873319560"/>
        <c:scaling>
          <c:orientation val="minMax"/>
        </c:scaling>
        <c:delete val="1"/>
        <c:axPos val="b"/>
        <c:numFmt formatCode="General" sourceLinked="1"/>
        <c:majorTickMark val="out"/>
        <c:minorTickMark val="none"/>
        <c:tickLblPos val="nextTo"/>
        <c:crossAx val="873316280"/>
        <c:crosses val="autoZero"/>
        <c:auto val="1"/>
        <c:lblAlgn val="ctr"/>
        <c:lblOffset val="100"/>
        <c:noMultiLvlLbl val="0"/>
      </c:catAx>
      <c:valAx>
        <c:axId val="873316280"/>
        <c:scaling>
          <c:orientation val="minMax"/>
          <c:max val="1.2"/>
          <c:min val="-0.5"/>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873319560"/>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legend>
    <c:plotVisOnly val="1"/>
    <c:dispBlanksAs val="gap"/>
    <c:showDLblsOverMax val="0"/>
  </c:chart>
  <c:spPr>
    <a:noFill/>
    <a:ln w="9525" cap="flat" cmpd="sng" algn="ctr">
      <a:noFill/>
      <a:round/>
    </a:ln>
    <a:effectLst/>
  </c:spPr>
  <c:txPr>
    <a:bodyPr/>
    <a:lstStyle/>
    <a:p>
      <a:pPr>
        <a:defRPr lang="zh-CN">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defRPr>
            </a:pPr>
            <a:r>
              <a:rPr lang="zh-CN"/>
              <a:t>代表网赚产品留存表现</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defRPr>
          </a:pPr>
          <a:endParaRPr lang="zh-CN"/>
        </a:p>
      </c:txPr>
    </c:title>
    <c:autoTitleDeleted val="0"/>
    <c:plotArea>
      <c:layout>
        <c:manualLayout>
          <c:layoutTarget val="inner"/>
          <c:xMode val="edge"/>
          <c:yMode val="edge"/>
          <c:x val="8.4456036745406818E-2"/>
          <c:y val="0.28333333333333338"/>
          <c:w val="0.88498840769903764"/>
          <c:h val="0.6065354330708661"/>
        </c:manualLayout>
      </c:layout>
      <c:lineChart>
        <c:grouping val="standard"/>
        <c:varyColors val="0"/>
        <c:ser>
          <c:idx val="0"/>
          <c:order val="0"/>
          <c:tx>
            <c:strRef>
              <c:f>Sheet9!$X$4</c:f>
              <c:strCache>
                <c:ptCount val="1"/>
                <c:pt idx="0">
                  <c:v>纯网赚产品</c:v>
                </c:pt>
              </c:strCache>
            </c:strRef>
          </c:tx>
          <c:spPr>
            <a:ln w="28575" cap="rnd">
              <a:solidFill>
                <a:srgbClr val="D9D9D9"/>
              </a:solidFill>
              <a:round/>
            </a:ln>
            <a:effectLst/>
          </c:spPr>
          <c:marker>
            <c:symbol val="none"/>
          </c:marker>
          <c:cat>
            <c:strRef>
              <c:f>Sheet9!$Y$3:$AA$3</c:f>
              <c:strCache>
                <c:ptCount val="3"/>
                <c:pt idx="0">
                  <c:v>D1 留存</c:v>
                </c:pt>
                <c:pt idx="1">
                  <c:v>D3 留存</c:v>
                </c:pt>
                <c:pt idx="2">
                  <c:v>D7 留存</c:v>
                </c:pt>
              </c:strCache>
            </c:strRef>
          </c:cat>
          <c:val>
            <c:numRef>
              <c:f>Sheet9!$Y$4:$AA$4</c:f>
              <c:numCache>
                <c:formatCode>0%</c:formatCode>
                <c:ptCount val="3"/>
                <c:pt idx="0">
                  <c:v>0.408341852501034</c:v>
                </c:pt>
                <c:pt idx="1">
                  <c:v>0.25059374155476599</c:v>
                </c:pt>
                <c:pt idx="2">
                  <c:v>0.15078420475241699</c:v>
                </c:pt>
              </c:numCache>
            </c:numRef>
          </c:val>
          <c:smooth val="0"/>
          <c:extLst>
            <c:ext xmlns:c16="http://schemas.microsoft.com/office/drawing/2014/chart" uri="{C3380CC4-5D6E-409C-BE32-E72D297353CC}">
              <c16:uniqueId val="{00000000-A010-45A0-A781-3C6AC0CCC81D}"/>
            </c:ext>
          </c:extLst>
        </c:ser>
        <c:ser>
          <c:idx val="1"/>
          <c:order val="1"/>
          <c:tx>
            <c:strRef>
              <c:f>Sheet9!$X$5</c:f>
              <c:strCache>
                <c:ptCount val="1"/>
                <c:pt idx="0">
                  <c:v>网赚+产品</c:v>
                </c:pt>
              </c:strCache>
            </c:strRef>
          </c:tx>
          <c:spPr>
            <a:ln w="28575" cap="rnd">
              <a:solidFill>
                <a:srgbClr val="FF2115"/>
              </a:solidFill>
              <a:round/>
            </a:ln>
            <a:effectLst/>
          </c:spPr>
          <c:marker>
            <c:symbol val="none"/>
          </c:marker>
          <c:cat>
            <c:strRef>
              <c:f>Sheet9!$Y$3:$AA$3</c:f>
              <c:strCache>
                <c:ptCount val="3"/>
                <c:pt idx="0">
                  <c:v>D1 留存</c:v>
                </c:pt>
                <c:pt idx="1">
                  <c:v>D3 留存</c:v>
                </c:pt>
                <c:pt idx="2">
                  <c:v>D7 留存</c:v>
                </c:pt>
              </c:strCache>
            </c:strRef>
          </c:cat>
          <c:val>
            <c:numRef>
              <c:f>Sheet9!$Y$5:$AA$5</c:f>
              <c:numCache>
                <c:formatCode>0%</c:formatCode>
                <c:ptCount val="3"/>
                <c:pt idx="0">
                  <c:v>0.495149616450071</c:v>
                </c:pt>
                <c:pt idx="1">
                  <c:v>0.304157923795282</c:v>
                </c:pt>
                <c:pt idx="2">
                  <c:v>0.19893967714626301</c:v>
                </c:pt>
              </c:numCache>
            </c:numRef>
          </c:val>
          <c:smooth val="0"/>
          <c:extLst>
            <c:ext xmlns:c16="http://schemas.microsoft.com/office/drawing/2014/chart" uri="{C3380CC4-5D6E-409C-BE32-E72D297353CC}">
              <c16:uniqueId val="{00000001-A010-45A0-A781-3C6AC0CCC81D}"/>
            </c:ext>
          </c:extLst>
        </c:ser>
        <c:dLbls>
          <c:showLegendKey val="0"/>
          <c:showVal val="0"/>
          <c:showCatName val="0"/>
          <c:showSerName val="0"/>
          <c:showPercent val="0"/>
          <c:showBubbleSize val="0"/>
        </c:dLbls>
        <c:smooth val="0"/>
        <c:axId val="1676222639"/>
        <c:axId val="1676224303"/>
      </c:lineChart>
      <c:catAx>
        <c:axId val="1676222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defRPr>
            </a:pPr>
            <a:endParaRPr lang="zh-CN"/>
          </a:p>
        </c:txPr>
        <c:crossAx val="1676224303"/>
        <c:crosses val="autoZero"/>
        <c:auto val="1"/>
        <c:lblAlgn val="ctr"/>
        <c:lblOffset val="100"/>
        <c:noMultiLvlLbl val="0"/>
      </c:catAx>
      <c:valAx>
        <c:axId val="1676224303"/>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defRPr>
            </a:pPr>
            <a:endParaRPr lang="zh-CN"/>
          </a:p>
        </c:txPr>
        <c:crossAx val="1676222639"/>
        <c:crosses val="autoZero"/>
        <c:crossBetween val="between"/>
      </c:valAx>
      <c:spPr>
        <a:noFill/>
        <a:ln>
          <a:noFill/>
        </a:ln>
        <a:effectLst/>
      </c:spPr>
    </c:plotArea>
    <c:legend>
      <c:legendPos val="b"/>
      <c:layout>
        <c:manualLayout>
          <c:xMode val="edge"/>
          <c:yMode val="edge"/>
          <c:x val="0.24879440069991252"/>
          <c:y val="0.14872630504520273"/>
          <c:w val="0.54129986876640424"/>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defRPr>
          </a:pPr>
          <a:endParaRPr lang="zh-CN"/>
        </a:p>
      </c:txPr>
    </c:legend>
    <c:plotVisOnly val="1"/>
    <c:dispBlanksAs val="gap"/>
    <c:showDLblsOverMax val="0"/>
  </c:chart>
  <c:spPr>
    <a:noFill/>
    <a:ln>
      <a:noFill/>
    </a:ln>
    <a:effectLst/>
  </c:spPr>
  <c:txPr>
    <a:bodyPr/>
    <a:lstStyle/>
    <a:p>
      <a:pPr>
        <a:defRPr>
          <a:solidFill>
            <a:schemeClr val="bg1"/>
          </a:solidFill>
          <a:latin typeface="思源黑体 CN Regular" panose="020B0500000000000000" pitchFamily="34" charset="-122"/>
          <a:ea typeface="思源黑体 CN Regular" panose="020B0500000000000000" pitchFamily="34"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r>
              <a:rPr lang="zh-CN" dirty="0"/>
              <a:t>印度地区网赚产品</a:t>
            </a:r>
            <a:r>
              <a:rPr lang="zh-CN" altLang="en-US" dirty="0"/>
              <a:t>上架时间</a:t>
            </a:r>
            <a:r>
              <a:rPr lang="en-US" altLang="zh-CN" dirty="0"/>
              <a:t>-</a:t>
            </a:r>
            <a:r>
              <a:rPr lang="en-US" dirty="0"/>
              <a:t>DAU</a:t>
            </a:r>
            <a:r>
              <a:rPr lang="zh-CN" dirty="0"/>
              <a:t>表现</a:t>
            </a:r>
          </a:p>
        </c:rich>
      </c:tx>
      <c:overlay val="0"/>
      <c:spPr>
        <a:noFill/>
        <a:ln>
          <a:noFill/>
        </a:ln>
        <a:effectLst/>
      </c:spPr>
      <c:txPr>
        <a:bodyPr rot="0" spcFirstLastPara="1" vertOverflow="ellipsis" vert="horz" wrap="square" anchor="ctr" anchorCtr="1"/>
        <a:lstStyle/>
        <a:p>
          <a:pPr>
            <a:defRPr lang="zh-CN"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title>
    <c:autoTitleDeleted val="0"/>
    <c:plotArea>
      <c:layout/>
      <c:barChart>
        <c:barDir val="col"/>
        <c:grouping val="clustered"/>
        <c:varyColors val="0"/>
        <c:ser>
          <c:idx val="0"/>
          <c:order val="0"/>
          <c:tx>
            <c:strRef>
              <c:f>Sheet9!$AI$3</c:f>
              <c:strCache>
                <c:ptCount val="1"/>
                <c:pt idx="0">
                  <c:v>DAU：2021/03-2021/08</c:v>
                </c:pt>
              </c:strCache>
            </c:strRef>
          </c:tx>
          <c:spPr>
            <a:solidFill>
              <a:sysClr val="window" lastClr="FFFFFF">
                <a:lumMod val="85000"/>
              </a:sysClr>
            </a:solidFill>
            <a:ln>
              <a:noFill/>
            </a:ln>
            <a:effectLst/>
          </c:spPr>
          <c:invertIfNegative val="0"/>
          <c:cat>
            <c:strRef>
              <c:f>Sheet9!$AH$4:$AH$12</c:f>
              <c:strCache>
                <c:ptCount val="9"/>
                <c:pt idx="0">
                  <c:v>2014年</c:v>
                </c:pt>
                <c:pt idx="1">
                  <c:v>2015年</c:v>
                </c:pt>
                <c:pt idx="2">
                  <c:v>2016年</c:v>
                </c:pt>
                <c:pt idx="3">
                  <c:v>2017年</c:v>
                </c:pt>
                <c:pt idx="4">
                  <c:v>2018年</c:v>
                </c:pt>
                <c:pt idx="5">
                  <c:v>2019年</c:v>
                </c:pt>
                <c:pt idx="6">
                  <c:v>2020年</c:v>
                </c:pt>
                <c:pt idx="7">
                  <c:v>2021年</c:v>
                </c:pt>
                <c:pt idx="8">
                  <c:v>2022年</c:v>
                </c:pt>
              </c:strCache>
            </c:strRef>
          </c:cat>
          <c:val>
            <c:numRef>
              <c:f>Sheet9!$AI$4:$AI$12</c:f>
              <c:numCache>
                <c:formatCode>General</c:formatCode>
                <c:ptCount val="9"/>
                <c:pt idx="0">
                  <c:v>343344.79891304282</c:v>
                </c:pt>
                <c:pt idx="1">
                  <c:v>106027.4239130434</c:v>
                </c:pt>
                <c:pt idx="2">
                  <c:v>18247.260869565202</c:v>
                </c:pt>
                <c:pt idx="3">
                  <c:v>26399.739130434689</c:v>
                </c:pt>
                <c:pt idx="4">
                  <c:v>543907.53260869486</c:v>
                </c:pt>
                <c:pt idx="5">
                  <c:v>126758.11956521682</c:v>
                </c:pt>
                <c:pt idx="6">
                  <c:v>341153.82608695602</c:v>
                </c:pt>
                <c:pt idx="7">
                  <c:v>143215.30978260847</c:v>
                </c:pt>
                <c:pt idx="8">
                  <c:v>0</c:v>
                </c:pt>
              </c:numCache>
            </c:numRef>
          </c:val>
          <c:extLst>
            <c:ext xmlns:c16="http://schemas.microsoft.com/office/drawing/2014/chart" uri="{C3380CC4-5D6E-409C-BE32-E72D297353CC}">
              <c16:uniqueId val="{00000000-CDAE-4715-B016-CAB894FBF22A}"/>
            </c:ext>
          </c:extLst>
        </c:ser>
        <c:ser>
          <c:idx val="1"/>
          <c:order val="1"/>
          <c:tx>
            <c:strRef>
              <c:f>Sheet9!$AJ$3</c:f>
              <c:strCache>
                <c:ptCount val="1"/>
                <c:pt idx="0">
                  <c:v>DAU：2021/09-2022/02</c:v>
                </c:pt>
              </c:strCache>
            </c:strRef>
          </c:tx>
          <c:spPr>
            <a:solidFill>
              <a:srgbClr val="FF2115"/>
            </a:solidFill>
            <a:ln>
              <a:noFill/>
            </a:ln>
            <a:effectLst/>
          </c:spPr>
          <c:invertIfNegative val="0"/>
          <c:cat>
            <c:strRef>
              <c:f>Sheet9!$AH$4:$AH$12</c:f>
              <c:strCache>
                <c:ptCount val="9"/>
                <c:pt idx="0">
                  <c:v>2014年</c:v>
                </c:pt>
                <c:pt idx="1">
                  <c:v>2015年</c:v>
                </c:pt>
                <c:pt idx="2">
                  <c:v>2016年</c:v>
                </c:pt>
                <c:pt idx="3">
                  <c:v>2017年</c:v>
                </c:pt>
                <c:pt idx="4">
                  <c:v>2018年</c:v>
                </c:pt>
                <c:pt idx="5">
                  <c:v>2019年</c:v>
                </c:pt>
                <c:pt idx="6">
                  <c:v>2020年</c:v>
                </c:pt>
                <c:pt idx="7">
                  <c:v>2021年</c:v>
                </c:pt>
                <c:pt idx="8">
                  <c:v>2022年</c:v>
                </c:pt>
              </c:strCache>
            </c:strRef>
          </c:cat>
          <c:val>
            <c:numRef>
              <c:f>Sheet9!$AJ$4:$AJ$12</c:f>
              <c:numCache>
                <c:formatCode>General</c:formatCode>
                <c:ptCount val="9"/>
                <c:pt idx="0">
                  <c:v>378717.10497237474</c:v>
                </c:pt>
                <c:pt idx="1">
                  <c:v>78311.353591160092</c:v>
                </c:pt>
                <c:pt idx="2">
                  <c:v>36379.906077348038</c:v>
                </c:pt>
                <c:pt idx="3">
                  <c:v>26918.883977900517</c:v>
                </c:pt>
                <c:pt idx="4">
                  <c:v>711535.10497237521</c:v>
                </c:pt>
                <c:pt idx="5">
                  <c:v>134278.74585635267</c:v>
                </c:pt>
                <c:pt idx="6">
                  <c:v>313017.75138121506</c:v>
                </c:pt>
                <c:pt idx="7">
                  <c:v>513855.60773480573</c:v>
                </c:pt>
                <c:pt idx="8">
                  <c:v>1957.4972375690509</c:v>
                </c:pt>
              </c:numCache>
            </c:numRef>
          </c:val>
          <c:extLst>
            <c:ext xmlns:c16="http://schemas.microsoft.com/office/drawing/2014/chart" uri="{C3380CC4-5D6E-409C-BE32-E72D297353CC}">
              <c16:uniqueId val="{00000001-CDAE-4715-B016-CAB894FBF22A}"/>
            </c:ext>
          </c:extLst>
        </c:ser>
        <c:dLbls>
          <c:showLegendKey val="0"/>
          <c:showVal val="0"/>
          <c:showCatName val="0"/>
          <c:showSerName val="0"/>
          <c:showPercent val="0"/>
          <c:showBubbleSize val="0"/>
        </c:dLbls>
        <c:gapWidth val="219"/>
        <c:axId val="492929976"/>
        <c:axId val="492930632"/>
      </c:barChart>
      <c:lineChart>
        <c:grouping val="standard"/>
        <c:varyColors val="0"/>
        <c:ser>
          <c:idx val="2"/>
          <c:order val="2"/>
          <c:tx>
            <c:strRef>
              <c:f>Sheet9!$AK$3</c:f>
              <c:strCache>
                <c:ptCount val="1"/>
                <c:pt idx="0">
                  <c:v>环比</c:v>
                </c:pt>
              </c:strCache>
            </c:strRef>
          </c:tx>
          <c:spPr>
            <a:ln w="28575" cap="rnd">
              <a:solidFill>
                <a:srgbClr val="3DB2FF"/>
              </a:solidFill>
              <a:round/>
            </a:ln>
            <a:effectLst/>
          </c:spPr>
          <c:marker>
            <c:symbol val="none"/>
          </c:marker>
          <c:dLbls>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Sheet9!$AH$4:$AH$12</c:f>
              <c:strCache>
                <c:ptCount val="9"/>
                <c:pt idx="0">
                  <c:v>2014年</c:v>
                </c:pt>
                <c:pt idx="1">
                  <c:v>2015年</c:v>
                </c:pt>
                <c:pt idx="2">
                  <c:v>2016年</c:v>
                </c:pt>
                <c:pt idx="3">
                  <c:v>2017年</c:v>
                </c:pt>
                <c:pt idx="4">
                  <c:v>2018年</c:v>
                </c:pt>
                <c:pt idx="5">
                  <c:v>2019年</c:v>
                </c:pt>
                <c:pt idx="6">
                  <c:v>2020年</c:v>
                </c:pt>
                <c:pt idx="7">
                  <c:v>2021年</c:v>
                </c:pt>
                <c:pt idx="8">
                  <c:v>2022年</c:v>
                </c:pt>
              </c:strCache>
            </c:strRef>
          </c:cat>
          <c:val>
            <c:numRef>
              <c:f>Sheet9!$AK$4:$AK$12</c:f>
              <c:numCache>
                <c:formatCode>0%</c:formatCode>
                <c:ptCount val="9"/>
                <c:pt idx="0">
                  <c:v>0.10302269372162672</c:v>
                </c:pt>
                <c:pt idx="1">
                  <c:v>-0.26140473189855273</c:v>
                </c:pt>
                <c:pt idx="2">
                  <c:v>0.99371874701624208</c:v>
                </c:pt>
                <c:pt idx="3">
                  <c:v>1.966477187145145E-2</c:v>
                </c:pt>
                <c:pt idx="4">
                  <c:v>0.30819130516487475</c:v>
                </c:pt>
                <c:pt idx="5">
                  <c:v>5.93305290180366E-2</c:v>
                </c:pt>
                <c:pt idx="6">
                  <c:v>-8.2473279073145764E-2</c:v>
                </c:pt>
                <c:pt idx="7">
                  <c:v>2.5879935498153452</c:v>
                </c:pt>
                <c:pt idx="8">
                  <c:v>0</c:v>
                </c:pt>
              </c:numCache>
            </c:numRef>
          </c:val>
          <c:smooth val="0"/>
          <c:extLst>
            <c:ext xmlns:c16="http://schemas.microsoft.com/office/drawing/2014/chart" uri="{C3380CC4-5D6E-409C-BE32-E72D297353CC}">
              <c16:uniqueId val="{00000002-CDAE-4715-B016-CAB894FBF22A}"/>
            </c:ext>
          </c:extLst>
        </c:ser>
        <c:dLbls>
          <c:showLegendKey val="0"/>
          <c:showVal val="0"/>
          <c:showCatName val="0"/>
          <c:showSerName val="0"/>
          <c:showPercent val="0"/>
          <c:showBubbleSize val="0"/>
        </c:dLbls>
        <c:marker val="1"/>
        <c:smooth val="0"/>
        <c:axId val="873319560"/>
        <c:axId val="873316280"/>
      </c:lineChart>
      <c:catAx>
        <c:axId val="49292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30632"/>
        <c:crosses val="autoZero"/>
        <c:auto val="1"/>
        <c:lblAlgn val="ctr"/>
        <c:lblOffset val="100"/>
        <c:noMultiLvlLbl val="0"/>
      </c:catAx>
      <c:valAx>
        <c:axId val="492930632"/>
        <c:scaling>
          <c:orientation val="minMax"/>
        </c:scaling>
        <c:delete val="0"/>
        <c:axPos val="l"/>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29976"/>
        <c:crosses val="autoZero"/>
        <c:crossBetween val="between"/>
      </c:valAx>
      <c:catAx>
        <c:axId val="873319560"/>
        <c:scaling>
          <c:orientation val="minMax"/>
        </c:scaling>
        <c:delete val="1"/>
        <c:axPos val="b"/>
        <c:numFmt formatCode="General" sourceLinked="1"/>
        <c:majorTickMark val="out"/>
        <c:minorTickMark val="none"/>
        <c:tickLblPos val="nextTo"/>
        <c:crossAx val="873316280"/>
        <c:crosses val="autoZero"/>
        <c:auto val="1"/>
        <c:lblAlgn val="ctr"/>
        <c:lblOffset val="100"/>
        <c:noMultiLvlLbl val="0"/>
      </c:catAx>
      <c:valAx>
        <c:axId val="873316280"/>
        <c:scaling>
          <c:orientation val="minMax"/>
          <c:max val="2.8"/>
          <c:min val="-0.4"/>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873319560"/>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legend>
    <c:plotVisOnly val="1"/>
    <c:dispBlanksAs val="gap"/>
    <c:showDLblsOverMax val="0"/>
  </c:chart>
  <c:spPr>
    <a:noFill/>
    <a:ln w="9525" cap="flat" cmpd="sng" algn="ctr">
      <a:noFill/>
      <a:round/>
    </a:ln>
    <a:effectLst/>
  </c:spPr>
  <c:txPr>
    <a:bodyPr/>
    <a:lstStyle/>
    <a:p>
      <a:pPr>
        <a:defRPr lang="zh-CN">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defRPr>
      </a:pPr>
      <a:endParaRPr lang="zh-CN"/>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r>
              <a:rPr lang="zh-CN" altLang="en-US" dirty="0"/>
              <a:t>印度地区网赚产品上架时间</a:t>
            </a:r>
            <a:r>
              <a:rPr lang="en-US" altLang="zh-CN" dirty="0"/>
              <a:t>-</a:t>
            </a:r>
            <a:r>
              <a:rPr lang="zh-CN" altLang="en-US" dirty="0"/>
              <a:t>数量对比</a:t>
            </a:r>
            <a:endParaRPr lang="zh-CN"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title>
    <c:autoTitleDeleted val="0"/>
    <c:plotArea>
      <c:layout/>
      <c:lineChart>
        <c:grouping val="standard"/>
        <c:varyColors val="0"/>
        <c:ser>
          <c:idx val="0"/>
          <c:order val="0"/>
          <c:tx>
            <c:strRef>
              <c:f>Sheet9!$Q$2</c:f>
              <c:strCache>
                <c:ptCount val="1"/>
                <c:pt idx="0">
                  <c:v>产品个数</c:v>
                </c:pt>
              </c:strCache>
            </c:strRef>
          </c:tx>
          <c:spPr>
            <a:ln w="28575" cap="rnd">
              <a:solidFill>
                <a:srgbClr val="FF2115"/>
              </a:solidFill>
              <a:round/>
            </a:ln>
            <a:effectLst/>
          </c:spPr>
          <c:marker>
            <c:symbol val="circle"/>
            <c:size val="5"/>
            <c:spPr>
              <a:solidFill>
                <a:srgbClr val="FF2115"/>
              </a:solidFill>
              <a:ln w="9525">
                <a:solidFill>
                  <a:srgbClr val="FF2115"/>
                </a:solidFill>
              </a:ln>
              <a:effectLst/>
            </c:spPr>
          </c:marker>
          <c:cat>
            <c:numRef>
              <c:f>Sheet9!$P$3:$P$11</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Sheet9!$Q$3:$Q$11</c:f>
              <c:numCache>
                <c:formatCode>General</c:formatCode>
                <c:ptCount val="9"/>
                <c:pt idx="0">
                  <c:v>4</c:v>
                </c:pt>
                <c:pt idx="1">
                  <c:v>2</c:v>
                </c:pt>
                <c:pt idx="2">
                  <c:v>3</c:v>
                </c:pt>
                <c:pt idx="3">
                  <c:v>4</c:v>
                </c:pt>
                <c:pt idx="4">
                  <c:v>5</c:v>
                </c:pt>
                <c:pt idx="5">
                  <c:v>9</c:v>
                </c:pt>
                <c:pt idx="6">
                  <c:v>42</c:v>
                </c:pt>
                <c:pt idx="7">
                  <c:v>28</c:v>
                </c:pt>
                <c:pt idx="8">
                  <c:v>2</c:v>
                </c:pt>
              </c:numCache>
            </c:numRef>
          </c:val>
          <c:smooth val="0"/>
          <c:extLst>
            <c:ext xmlns:c16="http://schemas.microsoft.com/office/drawing/2014/chart" uri="{C3380CC4-5D6E-409C-BE32-E72D297353CC}">
              <c16:uniqueId val="{00000000-1D54-4802-9868-E390F2F8AF3C}"/>
            </c:ext>
          </c:extLst>
        </c:ser>
        <c:dLbls>
          <c:showLegendKey val="0"/>
          <c:showVal val="0"/>
          <c:showCatName val="0"/>
          <c:showSerName val="0"/>
          <c:showPercent val="0"/>
          <c:showBubbleSize val="0"/>
        </c:dLbls>
        <c:marker val="1"/>
        <c:smooth val="0"/>
        <c:axId val="1616902831"/>
        <c:axId val="1616903247"/>
      </c:lineChart>
      <c:catAx>
        <c:axId val="1616902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1616903247"/>
        <c:crosses val="autoZero"/>
        <c:auto val="1"/>
        <c:lblAlgn val="ctr"/>
        <c:lblOffset val="100"/>
        <c:noMultiLvlLbl val="0"/>
      </c:catAx>
      <c:valAx>
        <c:axId val="1616903247"/>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1616902831"/>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r>
              <a:rPr lang="zh-CN"/>
              <a:t>印度地区各年份上架的代表纯网赚产品</a:t>
            </a:r>
            <a:r>
              <a:rPr lang="en-US"/>
              <a:t>DAU</a:t>
            </a:r>
            <a:r>
              <a:rPr lang="zh-CN"/>
              <a:t>表现</a:t>
            </a:r>
          </a:p>
        </c:rich>
      </c:tx>
      <c:overlay val="0"/>
      <c:spPr>
        <a:noFill/>
        <a:ln>
          <a:noFill/>
        </a:ln>
        <a:effectLst/>
      </c:spPr>
      <c:txPr>
        <a:bodyPr rot="0" spcFirstLastPara="1" vertOverflow="ellipsis" vert="horz" wrap="square" anchor="ctr" anchorCtr="1"/>
        <a:lstStyle/>
        <a:p>
          <a:pPr>
            <a:defRPr lang="zh-CN"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title>
    <c:autoTitleDeleted val="0"/>
    <c:plotArea>
      <c:layout/>
      <c:barChart>
        <c:barDir val="col"/>
        <c:grouping val="clustered"/>
        <c:varyColors val="0"/>
        <c:ser>
          <c:idx val="0"/>
          <c:order val="0"/>
          <c:tx>
            <c:strRef>
              <c:f>Sheet1!$F$4</c:f>
              <c:strCache>
                <c:ptCount val="1"/>
                <c:pt idx="0">
                  <c:v>DAU：2021/03-2021/08</c:v>
                </c:pt>
              </c:strCache>
            </c:strRef>
          </c:tx>
          <c:spPr>
            <a:solidFill>
              <a:sysClr val="window" lastClr="FFFFFF">
                <a:lumMod val="85000"/>
              </a:sysClr>
            </a:solidFill>
            <a:ln>
              <a:noFill/>
            </a:ln>
            <a:effectLst/>
          </c:spPr>
          <c:invertIfNegative val="0"/>
          <c:cat>
            <c:strRef>
              <c:f>Sheet1!$E$5:$E$11</c:f>
              <c:strCache>
                <c:ptCount val="7"/>
                <c:pt idx="0">
                  <c:v>2014年</c:v>
                </c:pt>
                <c:pt idx="1">
                  <c:v>2017年</c:v>
                </c:pt>
                <c:pt idx="2">
                  <c:v>2018年</c:v>
                </c:pt>
                <c:pt idx="3">
                  <c:v>2019年</c:v>
                </c:pt>
                <c:pt idx="4">
                  <c:v>2020年</c:v>
                </c:pt>
                <c:pt idx="5">
                  <c:v>2021年</c:v>
                </c:pt>
                <c:pt idx="6">
                  <c:v>2022年</c:v>
                </c:pt>
              </c:strCache>
            </c:strRef>
          </c:cat>
          <c:val>
            <c:numRef>
              <c:f>Sheet1!$F$5:$F$11</c:f>
              <c:numCache>
                <c:formatCode>General</c:formatCode>
                <c:ptCount val="7"/>
                <c:pt idx="0">
                  <c:v>278223.10326086899</c:v>
                </c:pt>
                <c:pt idx="1">
                  <c:v>23385.804347826001</c:v>
                </c:pt>
                <c:pt idx="2">
                  <c:v>534259.79347826005</c:v>
                </c:pt>
                <c:pt idx="3">
                  <c:v>116804.0380434777</c:v>
                </c:pt>
                <c:pt idx="4">
                  <c:v>44703.891304347802</c:v>
                </c:pt>
                <c:pt idx="5">
                  <c:v>112590.3804347824</c:v>
                </c:pt>
                <c:pt idx="6">
                  <c:v>0</c:v>
                </c:pt>
              </c:numCache>
            </c:numRef>
          </c:val>
          <c:extLst>
            <c:ext xmlns:c16="http://schemas.microsoft.com/office/drawing/2014/chart" uri="{C3380CC4-5D6E-409C-BE32-E72D297353CC}">
              <c16:uniqueId val="{00000000-DD38-4213-ADE5-2DEF81C1BB74}"/>
            </c:ext>
          </c:extLst>
        </c:ser>
        <c:ser>
          <c:idx val="1"/>
          <c:order val="1"/>
          <c:tx>
            <c:strRef>
              <c:f>Sheet1!$G$4</c:f>
              <c:strCache>
                <c:ptCount val="1"/>
                <c:pt idx="0">
                  <c:v>DAU：2021/09-2022/02</c:v>
                </c:pt>
              </c:strCache>
            </c:strRef>
          </c:tx>
          <c:spPr>
            <a:solidFill>
              <a:srgbClr val="FF2115"/>
            </a:solidFill>
            <a:ln>
              <a:noFill/>
            </a:ln>
            <a:effectLst/>
          </c:spPr>
          <c:invertIfNegative val="0"/>
          <c:cat>
            <c:strRef>
              <c:f>Sheet1!$E$5:$E$11</c:f>
              <c:strCache>
                <c:ptCount val="7"/>
                <c:pt idx="0">
                  <c:v>2014年</c:v>
                </c:pt>
                <c:pt idx="1">
                  <c:v>2017年</c:v>
                </c:pt>
                <c:pt idx="2">
                  <c:v>2018年</c:v>
                </c:pt>
                <c:pt idx="3">
                  <c:v>2019年</c:v>
                </c:pt>
                <c:pt idx="4">
                  <c:v>2020年</c:v>
                </c:pt>
                <c:pt idx="5">
                  <c:v>2021年</c:v>
                </c:pt>
                <c:pt idx="6">
                  <c:v>2022年</c:v>
                </c:pt>
              </c:strCache>
            </c:strRef>
          </c:cat>
          <c:val>
            <c:numRef>
              <c:f>Sheet1!$G$5:$G$11</c:f>
              <c:numCache>
                <c:formatCode>General</c:formatCode>
                <c:ptCount val="7"/>
                <c:pt idx="0">
                  <c:v>336761.18784530298</c:v>
                </c:pt>
                <c:pt idx="1">
                  <c:v>23832.530386740302</c:v>
                </c:pt>
                <c:pt idx="2">
                  <c:v>699938.09392265149</c:v>
                </c:pt>
                <c:pt idx="3">
                  <c:v>126054.81767955708</c:v>
                </c:pt>
                <c:pt idx="4">
                  <c:v>35613.066298342514</c:v>
                </c:pt>
                <c:pt idx="5">
                  <c:v>349475.71270718158</c:v>
                </c:pt>
                <c:pt idx="6">
                  <c:v>1257.18232044198</c:v>
                </c:pt>
              </c:numCache>
            </c:numRef>
          </c:val>
          <c:extLst>
            <c:ext xmlns:c16="http://schemas.microsoft.com/office/drawing/2014/chart" uri="{C3380CC4-5D6E-409C-BE32-E72D297353CC}">
              <c16:uniqueId val="{00000001-DD38-4213-ADE5-2DEF81C1BB74}"/>
            </c:ext>
          </c:extLst>
        </c:ser>
        <c:dLbls>
          <c:showLegendKey val="0"/>
          <c:showVal val="0"/>
          <c:showCatName val="0"/>
          <c:showSerName val="0"/>
          <c:showPercent val="0"/>
          <c:showBubbleSize val="0"/>
        </c:dLbls>
        <c:gapWidth val="219"/>
        <c:axId val="492929976"/>
        <c:axId val="492930632"/>
      </c:barChart>
      <c:lineChart>
        <c:grouping val="standard"/>
        <c:varyColors val="0"/>
        <c:ser>
          <c:idx val="2"/>
          <c:order val="2"/>
          <c:tx>
            <c:strRef>
              <c:f>Sheet1!$H$4</c:f>
              <c:strCache>
                <c:ptCount val="1"/>
                <c:pt idx="0">
                  <c:v>环比</c:v>
                </c:pt>
              </c:strCache>
            </c:strRef>
          </c:tx>
          <c:spPr>
            <a:ln w="28575" cap="rnd">
              <a:solidFill>
                <a:srgbClr val="3DB2FF"/>
              </a:solidFill>
              <a:round/>
            </a:ln>
            <a:effectLst/>
          </c:spPr>
          <c:marker>
            <c:symbol val="none"/>
          </c:marker>
          <c:dLbls>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Sheet1!$E$5:$E$11</c:f>
              <c:strCache>
                <c:ptCount val="7"/>
                <c:pt idx="0">
                  <c:v>2014年</c:v>
                </c:pt>
                <c:pt idx="1">
                  <c:v>2017年</c:v>
                </c:pt>
                <c:pt idx="2">
                  <c:v>2018年</c:v>
                </c:pt>
                <c:pt idx="3">
                  <c:v>2019年</c:v>
                </c:pt>
                <c:pt idx="4">
                  <c:v>2020年</c:v>
                </c:pt>
                <c:pt idx="5">
                  <c:v>2021年</c:v>
                </c:pt>
                <c:pt idx="6">
                  <c:v>2022年</c:v>
                </c:pt>
              </c:strCache>
            </c:strRef>
          </c:cat>
          <c:val>
            <c:numRef>
              <c:f>Sheet1!$H$5:$H$11</c:f>
              <c:numCache>
                <c:formatCode>0%</c:formatCode>
                <c:ptCount val="7"/>
                <c:pt idx="0">
                  <c:v>0.21039979749470053</c:v>
                </c:pt>
                <c:pt idx="1">
                  <c:v>1.910244489648396E-2</c:v>
                </c:pt>
                <c:pt idx="2">
                  <c:v>0.31010812055639592</c:v>
                </c:pt>
                <c:pt idx="3">
                  <c:v>7.9199142350164092E-2</c:v>
                </c:pt>
                <c:pt idx="4">
                  <c:v>-0.20335645825805629</c:v>
                </c:pt>
                <c:pt idx="5">
                  <c:v>2.1039571174520915</c:v>
                </c:pt>
                <c:pt idx="6">
                  <c:v>0</c:v>
                </c:pt>
              </c:numCache>
            </c:numRef>
          </c:val>
          <c:smooth val="0"/>
          <c:extLst>
            <c:ext xmlns:c16="http://schemas.microsoft.com/office/drawing/2014/chart" uri="{C3380CC4-5D6E-409C-BE32-E72D297353CC}">
              <c16:uniqueId val="{00000002-DD38-4213-ADE5-2DEF81C1BB74}"/>
            </c:ext>
          </c:extLst>
        </c:ser>
        <c:dLbls>
          <c:showLegendKey val="0"/>
          <c:showVal val="0"/>
          <c:showCatName val="0"/>
          <c:showSerName val="0"/>
          <c:showPercent val="0"/>
          <c:showBubbleSize val="0"/>
        </c:dLbls>
        <c:marker val="1"/>
        <c:smooth val="0"/>
        <c:axId val="873319560"/>
        <c:axId val="873316280"/>
      </c:lineChart>
      <c:catAx>
        <c:axId val="49292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30632"/>
        <c:crosses val="autoZero"/>
        <c:auto val="1"/>
        <c:lblAlgn val="ctr"/>
        <c:lblOffset val="100"/>
        <c:noMultiLvlLbl val="0"/>
      </c:catAx>
      <c:valAx>
        <c:axId val="492930632"/>
        <c:scaling>
          <c:orientation val="minMax"/>
        </c:scaling>
        <c:delete val="0"/>
        <c:axPos val="l"/>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29976"/>
        <c:crosses val="autoZero"/>
        <c:crossBetween val="between"/>
      </c:valAx>
      <c:catAx>
        <c:axId val="873319560"/>
        <c:scaling>
          <c:orientation val="minMax"/>
        </c:scaling>
        <c:delete val="1"/>
        <c:axPos val="b"/>
        <c:numFmt formatCode="General" sourceLinked="1"/>
        <c:majorTickMark val="out"/>
        <c:minorTickMark val="none"/>
        <c:tickLblPos val="nextTo"/>
        <c:crossAx val="873316280"/>
        <c:crosses val="autoZero"/>
        <c:auto val="1"/>
        <c:lblAlgn val="ctr"/>
        <c:lblOffset val="100"/>
        <c:noMultiLvlLbl val="0"/>
      </c:catAx>
      <c:valAx>
        <c:axId val="873316280"/>
        <c:scaling>
          <c:orientation val="minMax"/>
          <c:max val="4"/>
          <c:min val="-0.4"/>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873319560"/>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legend>
    <c:plotVisOnly val="1"/>
    <c:dispBlanksAs val="gap"/>
    <c:showDLblsOverMax val="0"/>
  </c:chart>
  <c:spPr>
    <a:noFill/>
    <a:ln w="9525" cap="flat" cmpd="sng" algn="ctr">
      <a:noFill/>
      <a:round/>
    </a:ln>
    <a:effectLst/>
  </c:spPr>
  <c:txPr>
    <a:bodyPr/>
    <a:lstStyle/>
    <a:p>
      <a:pPr>
        <a:defRPr lang="zh-CN">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defRPr>
      </a:pPr>
      <a:endParaRPr lang="zh-CN"/>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r>
              <a:rPr lang="zh-CN"/>
              <a:t>印度地区各年份上架的代表网赚</a:t>
            </a:r>
            <a:r>
              <a:rPr lang="en-US"/>
              <a:t>+</a:t>
            </a:r>
            <a:r>
              <a:rPr lang="zh-CN"/>
              <a:t>产品</a:t>
            </a:r>
            <a:r>
              <a:rPr lang="en-US"/>
              <a:t>DAU</a:t>
            </a:r>
            <a:r>
              <a:rPr lang="zh-CN"/>
              <a:t>表现</a:t>
            </a:r>
          </a:p>
        </c:rich>
      </c:tx>
      <c:overlay val="0"/>
      <c:spPr>
        <a:noFill/>
        <a:ln>
          <a:noFill/>
        </a:ln>
        <a:effectLst/>
      </c:spPr>
      <c:txPr>
        <a:bodyPr rot="0" spcFirstLastPara="1" vertOverflow="ellipsis" vert="horz" wrap="square" anchor="ctr" anchorCtr="1"/>
        <a:lstStyle/>
        <a:p>
          <a:pPr>
            <a:defRPr lang="zh-CN"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title>
    <c:autoTitleDeleted val="0"/>
    <c:plotArea>
      <c:layout/>
      <c:barChart>
        <c:barDir val="col"/>
        <c:grouping val="clustered"/>
        <c:varyColors val="0"/>
        <c:ser>
          <c:idx val="0"/>
          <c:order val="0"/>
          <c:tx>
            <c:strRef>
              <c:f>Sheet1!$F$15</c:f>
              <c:strCache>
                <c:ptCount val="1"/>
                <c:pt idx="0">
                  <c:v>DAU：2021/03-2021/08</c:v>
                </c:pt>
              </c:strCache>
            </c:strRef>
          </c:tx>
          <c:spPr>
            <a:solidFill>
              <a:sysClr val="window" lastClr="FFFFFF">
                <a:lumMod val="85000"/>
              </a:sysClr>
            </a:solidFill>
            <a:ln>
              <a:noFill/>
            </a:ln>
            <a:effectLst/>
          </c:spPr>
          <c:invertIfNegative val="0"/>
          <c:cat>
            <c:strRef>
              <c:f>Sheet1!$E$16:$E$24</c:f>
              <c:strCache>
                <c:ptCount val="9"/>
                <c:pt idx="0">
                  <c:v>2014年</c:v>
                </c:pt>
                <c:pt idx="1">
                  <c:v>2015年</c:v>
                </c:pt>
                <c:pt idx="2">
                  <c:v>2016年</c:v>
                </c:pt>
                <c:pt idx="3">
                  <c:v>2017年</c:v>
                </c:pt>
                <c:pt idx="4">
                  <c:v>2018年</c:v>
                </c:pt>
                <c:pt idx="5">
                  <c:v>2019年</c:v>
                </c:pt>
                <c:pt idx="6">
                  <c:v>2020年</c:v>
                </c:pt>
                <c:pt idx="7">
                  <c:v>2021年</c:v>
                </c:pt>
                <c:pt idx="8">
                  <c:v>2022年</c:v>
                </c:pt>
              </c:strCache>
            </c:strRef>
          </c:cat>
          <c:val>
            <c:numRef>
              <c:f>Sheet1!$F$16:$F$24</c:f>
              <c:numCache>
                <c:formatCode>General</c:formatCode>
                <c:ptCount val="9"/>
                <c:pt idx="0">
                  <c:v>65121.695652173803</c:v>
                </c:pt>
                <c:pt idx="1">
                  <c:v>106027.4239130434</c:v>
                </c:pt>
                <c:pt idx="2">
                  <c:v>18247.260869565202</c:v>
                </c:pt>
                <c:pt idx="3">
                  <c:v>3013.9347826086878</c:v>
                </c:pt>
                <c:pt idx="4">
                  <c:v>9647.7391304347766</c:v>
                </c:pt>
                <c:pt idx="5">
                  <c:v>9954.0815217391173</c:v>
                </c:pt>
                <c:pt idx="6">
                  <c:v>296449.93478260824</c:v>
                </c:pt>
                <c:pt idx="7">
                  <c:v>30624.929347826048</c:v>
                </c:pt>
                <c:pt idx="8">
                  <c:v>0</c:v>
                </c:pt>
              </c:numCache>
            </c:numRef>
          </c:val>
          <c:extLst>
            <c:ext xmlns:c16="http://schemas.microsoft.com/office/drawing/2014/chart" uri="{C3380CC4-5D6E-409C-BE32-E72D297353CC}">
              <c16:uniqueId val="{00000000-62C2-43E6-B563-FA827EDF7025}"/>
            </c:ext>
          </c:extLst>
        </c:ser>
        <c:ser>
          <c:idx val="1"/>
          <c:order val="1"/>
          <c:tx>
            <c:strRef>
              <c:f>Sheet1!$G$15</c:f>
              <c:strCache>
                <c:ptCount val="1"/>
                <c:pt idx="0">
                  <c:v>DAU：2021/09-2022/02</c:v>
                </c:pt>
              </c:strCache>
            </c:strRef>
          </c:tx>
          <c:spPr>
            <a:solidFill>
              <a:srgbClr val="FF2115"/>
            </a:solidFill>
            <a:ln>
              <a:noFill/>
            </a:ln>
            <a:effectLst/>
          </c:spPr>
          <c:invertIfNegative val="0"/>
          <c:cat>
            <c:strRef>
              <c:f>Sheet1!$E$16:$E$24</c:f>
              <c:strCache>
                <c:ptCount val="9"/>
                <c:pt idx="0">
                  <c:v>2014年</c:v>
                </c:pt>
                <c:pt idx="1">
                  <c:v>2015年</c:v>
                </c:pt>
                <c:pt idx="2">
                  <c:v>2016年</c:v>
                </c:pt>
                <c:pt idx="3">
                  <c:v>2017年</c:v>
                </c:pt>
                <c:pt idx="4">
                  <c:v>2018年</c:v>
                </c:pt>
                <c:pt idx="5">
                  <c:v>2019年</c:v>
                </c:pt>
                <c:pt idx="6">
                  <c:v>2020年</c:v>
                </c:pt>
                <c:pt idx="7">
                  <c:v>2021年</c:v>
                </c:pt>
                <c:pt idx="8">
                  <c:v>2022年</c:v>
                </c:pt>
              </c:strCache>
            </c:strRef>
          </c:cat>
          <c:val>
            <c:numRef>
              <c:f>Sheet1!$G$16:$G$24</c:f>
              <c:numCache>
                <c:formatCode>General</c:formatCode>
                <c:ptCount val="9"/>
                <c:pt idx="0">
                  <c:v>41955.917127071763</c:v>
                </c:pt>
                <c:pt idx="1">
                  <c:v>78311.353591160092</c:v>
                </c:pt>
                <c:pt idx="2">
                  <c:v>36379.906077348038</c:v>
                </c:pt>
                <c:pt idx="3">
                  <c:v>3086.3535911602171</c:v>
                </c:pt>
                <c:pt idx="4">
                  <c:v>11597.011049723744</c:v>
                </c:pt>
                <c:pt idx="5">
                  <c:v>8223.9281767955727</c:v>
                </c:pt>
                <c:pt idx="6">
                  <c:v>277404.68508287257</c:v>
                </c:pt>
                <c:pt idx="7">
                  <c:v>164379.89502762412</c:v>
                </c:pt>
                <c:pt idx="8">
                  <c:v>700.314917127071</c:v>
                </c:pt>
              </c:numCache>
            </c:numRef>
          </c:val>
          <c:extLst>
            <c:ext xmlns:c16="http://schemas.microsoft.com/office/drawing/2014/chart" uri="{C3380CC4-5D6E-409C-BE32-E72D297353CC}">
              <c16:uniqueId val="{00000001-62C2-43E6-B563-FA827EDF7025}"/>
            </c:ext>
          </c:extLst>
        </c:ser>
        <c:dLbls>
          <c:showLegendKey val="0"/>
          <c:showVal val="0"/>
          <c:showCatName val="0"/>
          <c:showSerName val="0"/>
          <c:showPercent val="0"/>
          <c:showBubbleSize val="0"/>
        </c:dLbls>
        <c:gapWidth val="219"/>
        <c:axId val="492929976"/>
        <c:axId val="492930632"/>
      </c:barChart>
      <c:lineChart>
        <c:grouping val="standard"/>
        <c:varyColors val="0"/>
        <c:ser>
          <c:idx val="2"/>
          <c:order val="2"/>
          <c:tx>
            <c:strRef>
              <c:f>Sheet1!$H$15</c:f>
              <c:strCache>
                <c:ptCount val="1"/>
                <c:pt idx="0">
                  <c:v>环比</c:v>
                </c:pt>
              </c:strCache>
            </c:strRef>
          </c:tx>
          <c:spPr>
            <a:ln w="28575" cap="rnd">
              <a:solidFill>
                <a:srgbClr val="3DB2FF"/>
              </a:solidFill>
              <a:round/>
            </a:ln>
            <a:effectLst/>
          </c:spPr>
          <c:marker>
            <c:symbol val="none"/>
          </c:marker>
          <c:dLbls>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Sheet1!$E$16:$E$24</c:f>
              <c:strCache>
                <c:ptCount val="9"/>
                <c:pt idx="0">
                  <c:v>2014年</c:v>
                </c:pt>
                <c:pt idx="1">
                  <c:v>2015年</c:v>
                </c:pt>
                <c:pt idx="2">
                  <c:v>2016年</c:v>
                </c:pt>
                <c:pt idx="3">
                  <c:v>2017年</c:v>
                </c:pt>
                <c:pt idx="4">
                  <c:v>2018年</c:v>
                </c:pt>
                <c:pt idx="5">
                  <c:v>2019年</c:v>
                </c:pt>
                <c:pt idx="6">
                  <c:v>2020年</c:v>
                </c:pt>
                <c:pt idx="7">
                  <c:v>2021年</c:v>
                </c:pt>
                <c:pt idx="8">
                  <c:v>2022年</c:v>
                </c:pt>
              </c:strCache>
            </c:strRef>
          </c:cat>
          <c:val>
            <c:numRef>
              <c:f>Sheet1!$H$16:$H$24</c:f>
              <c:numCache>
                <c:formatCode>0%</c:formatCode>
                <c:ptCount val="9"/>
                <c:pt idx="0">
                  <c:v>-0.35573057938838776</c:v>
                </c:pt>
                <c:pt idx="1">
                  <c:v>-0.26140473189855273</c:v>
                </c:pt>
                <c:pt idx="2">
                  <c:v>0.99371874701624208</c:v>
                </c:pt>
                <c:pt idx="3">
                  <c:v>2.4027994556951818E-2</c:v>
                </c:pt>
                <c:pt idx="4">
                  <c:v>0.20204442646462012</c:v>
                </c:pt>
                <c:pt idx="5">
                  <c:v>-0.1738134594502761</c:v>
                </c:pt>
                <c:pt idx="6">
                  <c:v>-6.4244405092218584E-2</c:v>
                </c:pt>
                <c:pt idx="7">
                  <c:v>4.3675191593313132</c:v>
                </c:pt>
                <c:pt idx="8">
                  <c:v>0</c:v>
                </c:pt>
              </c:numCache>
            </c:numRef>
          </c:val>
          <c:smooth val="0"/>
          <c:extLst>
            <c:ext xmlns:c16="http://schemas.microsoft.com/office/drawing/2014/chart" uri="{C3380CC4-5D6E-409C-BE32-E72D297353CC}">
              <c16:uniqueId val="{00000002-62C2-43E6-B563-FA827EDF7025}"/>
            </c:ext>
          </c:extLst>
        </c:ser>
        <c:dLbls>
          <c:showLegendKey val="0"/>
          <c:showVal val="0"/>
          <c:showCatName val="0"/>
          <c:showSerName val="0"/>
          <c:showPercent val="0"/>
          <c:showBubbleSize val="0"/>
        </c:dLbls>
        <c:marker val="1"/>
        <c:smooth val="0"/>
        <c:axId val="873319560"/>
        <c:axId val="873316280"/>
      </c:lineChart>
      <c:catAx>
        <c:axId val="49292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30632"/>
        <c:crosses val="autoZero"/>
        <c:auto val="1"/>
        <c:lblAlgn val="ctr"/>
        <c:lblOffset val="100"/>
        <c:noMultiLvlLbl val="0"/>
      </c:catAx>
      <c:valAx>
        <c:axId val="492930632"/>
        <c:scaling>
          <c:orientation val="minMax"/>
        </c:scaling>
        <c:delete val="0"/>
        <c:axPos val="l"/>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29976"/>
        <c:crosses val="autoZero"/>
        <c:crossBetween val="between"/>
      </c:valAx>
      <c:catAx>
        <c:axId val="873319560"/>
        <c:scaling>
          <c:orientation val="minMax"/>
        </c:scaling>
        <c:delete val="1"/>
        <c:axPos val="b"/>
        <c:numFmt formatCode="General" sourceLinked="1"/>
        <c:majorTickMark val="out"/>
        <c:minorTickMark val="none"/>
        <c:tickLblPos val="nextTo"/>
        <c:crossAx val="873316280"/>
        <c:crosses val="autoZero"/>
        <c:auto val="1"/>
        <c:lblAlgn val="ctr"/>
        <c:lblOffset val="100"/>
        <c:noMultiLvlLbl val="0"/>
      </c:catAx>
      <c:valAx>
        <c:axId val="873316280"/>
        <c:scaling>
          <c:orientation val="minMax"/>
          <c:max val="4.5"/>
          <c:min val="-0.5"/>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873319560"/>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legend>
    <c:plotVisOnly val="1"/>
    <c:dispBlanksAs val="gap"/>
    <c:showDLblsOverMax val="0"/>
  </c:chart>
  <c:spPr>
    <a:noFill/>
    <a:ln w="9525" cap="flat" cmpd="sng" algn="ctr">
      <a:noFill/>
      <a:round/>
    </a:ln>
    <a:effectLst/>
  </c:spPr>
  <c:txPr>
    <a:bodyPr/>
    <a:lstStyle/>
    <a:p>
      <a:pPr>
        <a:defRPr lang="zh-CN">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defRPr>
      </a:pPr>
      <a:endParaRPr lang="zh-CN"/>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r>
              <a:rPr lang="zh-CN"/>
              <a:t>印度代表纯网赚产品</a:t>
            </a:r>
            <a:r>
              <a:rPr lang="en-US"/>
              <a:t>DAU Top10</a:t>
            </a:r>
            <a:r>
              <a:rPr lang="zh-CN"/>
              <a:t>游戏</a:t>
            </a:r>
          </a:p>
        </c:rich>
      </c:tx>
      <c:overlay val="0"/>
      <c:spPr>
        <a:noFill/>
        <a:ln>
          <a:noFill/>
        </a:ln>
        <a:effectLst/>
      </c:spPr>
      <c:txPr>
        <a:bodyPr rot="0" spcFirstLastPara="1" vertOverflow="ellipsis" vert="horz" wrap="square" anchor="ctr" anchorCtr="1"/>
        <a:lstStyle/>
        <a:p>
          <a:pPr>
            <a:defRPr lang="zh-CN"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title>
    <c:autoTitleDeleted val="0"/>
    <c:plotArea>
      <c:layout>
        <c:manualLayout>
          <c:layoutTarget val="inner"/>
          <c:xMode val="edge"/>
          <c:yMode val="edge"/>
          <c:x val="6.3804513373881364E-2"/>
          <c:y val="0.28982953223026814"/>
          <c:w val="0.88656310660282511"/>
          <c:h val="0.43452969358428195"/>
        </c:manualLayout>
      </c:layout>
      <c:barChart>
        <c:barDir val="col"/>
        <c:grouping val="clustered"/>
        <c:varyColors val="0"/>
        <c:ser>
          <c:idx val="0"/>
          <c:order val="0"/>
          <c:tx>
            <c:strRef>
              <c:f>Sheet9!$AS$3</c:f>
              <c:strCache>
                <c:ptCount val="1"/>
                <c:pt idx="0">
                  <c:v>DAU：2021/03-2021/08</c:v>
                </c:pt>
              </c:strCache>
            </c:strRef>
          </c:tx>
          <c:spPr>
            <a:solidFill>
              <a:sysClr val="window" lastClr="FFFFFF">
                <a:lumMod val="85000"/>
              </a:sysClr>
            </a:solidFill>
            <a:ln>
              <a:noFill/>
            </a:ln>
            <a:effectLst/>
          </c:spPr>
          <c:invertIfNegative val="0"/>
          <c:cat>
            <c:strRef>
              <c:f>Sheet9!$AR$4:$AR$13</c:f>
              <c:strCache>
                <c:ptCount val="10"/>
                <c:pt idx="0">
                  <c:v>Roz Dhan: Earn Wallet cash</c:v>
                </c:pt>
                <c:pt idx="1">
                  <c:v>Google Opinion Rewards</c:v>
                </c:pt>
                <c:pt idx="2">
                  <c:v>iMPL Game - Play Games &amp; Earn Money From iMPL Game</c:v>
                </c:pt>
                <c:pt idx="3">
                  <c:v>mGamer - Earn Money, Gift Card</c:v>
                </c:pt>
                <c:pt idx="4">
                  <c:v>PollPe: Polls &amp; Tasks Rewards</c:v>
                </c:pt>
                <c:pt idx="5">
                  <c:v>Poll Pay: Surveys for Money</c:v>
                </c:pt>
                <c:pt idx="6">
                  <c:v>mCent Browser - Recharge Browser</c:v>
                </c:pt>
                <c:pt idx="7">
                  <c:v>Watch Video &amp; Earn Money Online - Reward Every Day</c:v>
                </c:pt>
                <c:pt idx="8">
                  <c:v>Earning app - Earn money unlimited- Earn game 2021</c:v>
                </c:pt>
                <c:pt idx="9">
                  <c:v>CashFlix – Cash Reward, Earn Real Money</c:v>
                </c:pt>
              </c:strCache>
            </c:strRef>
          </c:cat>
          <c:val>
            <c:numRef>
              <c:f>Sheet9!$AS$4:$AS$13</c:f>
              <c:numCache>
                <c:formatCode>General</c:formatCode>
                <c:ptCount val="10"/>
                <c:pt idx="0">
                  <c:v>499606.059782608</c:v>
                </c:pt>
                <c:pt idx="1">
                  <c:v>278223.10326086899</c:v>
                </c:pt>
                <c:pt idx="2">
                  <c:v>9540.0923913043407</c:v>
                </c:pt>
                <c:pt idx="3">
                  <c:v>102260.701086956</c:v>
                </c:pt>
                <c:pt idx="4">
                  <c:v>32235.951086956498</c:v>
                </c:pt>
                <c:pt idx="5">
                  <c:v>34653.733695652103</c:v>
                </c:pt>
                <c:pt idx="6">
                  <c:v>23385.804347826001</c:v>
                </c:pt>
                <c:pt idx="7">
                  <c:v>1283.1630434782601</c:v>
                </c:pt>
                <c:pt idx="8">
                  <c:v>20276.25</c:v>
                </c:pt>
                <c:pt idx="9">
                  <c:v>14146.483695652099</c:v>
                </c:pt>
              </c:numCache>
            </c:numRef>
          </c:val>
          <c:extLst>
            <c:ext xmlns:c16="http://schemas.microsoft.com/office/drawing/2014/chart" uri="{C3380CC4-5D6E-409C-BE32-E72D297353CC}">
              <c16:uniqueId val="{00000000-B66E-46F0-9F93-DDFE26BBD1C9}"/>
            </c:ext>
          </c:extLst>
        </c:ser>
        <c:ser>
          <c:idx val="1"/>
          <c:order val="1"/>
          <c:tx>
            <c:strRef>
              <c:f>Sheet9!$AT$3</c:f>
              <c:strCache>
                <c:ptCount val="1"/>
                <c:pt idx="0">
                  <c:v>DAU：2021/09-2022/02</c:v>
                </c:pt>
              </c:strCache>
            </c:strRef>
          </c:tx>
          <c:spPr>
            <a:solidFill>
              <a:srgbClr val="FF2115"/>
            </a:solidFill>
            <a:ln>
              <a:noFill/>
            </a:ln>
            <a:effectLst/>
          </c:spPr>
          <c:invertIfNegative val="0"/>
          <c:cat>
            <c:strRef>
              <c:f>Sheet9!$AR$4:$AR$13</c:f>
              <c:strCache>
                <c:ptCount val="10"/>
                <c:pt idx="0">
                  <c:v>Roz Dhan: Earn Wallet cash</c:v>
                </c:pt>
                <c:pt idx="1">
                  <c:v>Google Opinion Rewards</c:v>
                </c:pt>
                <c:pt idx="2">
                  <c:v>iMPL Game - Play Games &amp; Earn Money From iMPL Game</c:v>
                </c:pt>
                <c:pt idx="3">
                  <c:v>mGamer - Earn Money, Gift Card</c:v>
                </c:pt>
                <c:pt idx="4">
                  <c:v>PollPe: Polls &amp; Tasks Rewards</c:v>
                </c:pt>
                <c:pt idx="5">
                  <c:v>Poll Pay: Surveys for Money</c:v>
                </c:pt>
                <c:pt idx="6">
                  <c:v>mCent Browser - Recharge Browser</c:v>
                </c:pt>
                <c:pt idx="7">
                  <c:v>Watch Video &amp; Earn Money Online - Reward Every Day</c:v>
                </c:pt>
                <c:pt idx="8">
                  <c:v>Earning app - Earn money unlimited- Earn game 2021</c:v>
                </c:pt>
                <c:pt idx="9">
                  <c:v>CashFlix – Cash Reward, Earn Real Money</c:v>
                </c:pt>
              </c:strCache>
            </c:strRef>
          </c:cat>
          <c:val>
            <c:numRef>
              <c:f>Sheet9!$AT$4:$AT$13</c:f>
              <c:numCache>
                <c:formatCode>General</c:formatCode>
                <c:ptCount val="10"/>
                <c:pt idx="0">
                  <c:v>662528.02762430895</c:v>
                </c:pt>
                <c:pt idx="1">
                  <c:v>336761.18784530298</c:v>
                </c:pt>
                <c:pt idx="2">
                  <c:v>258767.38674033101</c:v>
                </c:pt>
                <c:pt idx="3">
                  <c:v>122516.45856353499</c:v>
                </c:pt>
                <c:pt idx="4">
                  <c:v>37674.878453038596</c:v>
                </c:pt>
                <c:pt idx="5">
                  <c:v>37410.066298342499</c:v>
                </c:pt>
                <c:pt idx="6">
                  <c:v>23832.530386740302</c:v>
                </c:pt>
                <c:pt idx="7">
                  <c:v>16484.707182320399</c:v>
                </c:pt>
                <c:pt idx="8">
                  <c:v>16246.198895027601</c:v>
                </c:pt>
                <c:pt idx="9">
                  <c:v>11578.232044198799</c:v>
                </c:pt>
              </c:numCache>
            </c:numRef>
          </c:val>
          <c:extLst>
            <c:ext xmlns:c16="http://schemas.microsoft.com/office/drawing/2014/chart" uri="{C3380CC4-5D6E-409C-BE32-E72D297353CC}">
              <c16:uniqueId val="{00000001-B66E-46F0-9F93-DDFE26BBD1C9}"/>
            </c:ext>
          </c:extLst>
        </c:ser>
        <c:dLbls>
          <c:showLegendKey val="0"/>
          <c:showVal val="0"/>
          <c:showCatName val="0"/>
          <c:showSerName val="0"/>
          <c:showPercent val="0"/>
          <c:showBubbleSize val="0"/>
        </c:dLbls>
        <c:gapWidth val="219"/>
        <c:axId val="492929976"/>
        <c:axId val="492930632"/>
      </c:barChart>
      <c:lineChart>
        <c:grouping val="standard"/>
        <c:varyColors val="0"/>
        <c:ser>
          <c:idx val="2"/>
          <c:order val="2"/>
          <c:tx>
            <c:strRef>
              <c:f>Sheet9!$AU$3</c:f>
              <c:strCache>
                <c:ptCount val="1"/>
                <c:pt idx="0">
                  <c:v>环比</c:v>
                </c:pt>
              </c:strCache>
            </c:strRef>
          </c:tx>
          <c:spPr>
            <a:ln w="28575" cap="rnd">
              <a:solidFill>
                <a:srgbClr val="3DB2FF"/>
              </a:solidFill>
              <a:round/>
            </a:ln>
            <a:effectLst/>
          </c:spPr>
          <c:marker>
            <c:symbol val="none"/>
          </c:marker>
          <c:dLbls>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Sheet9!$AR$4:$AR$13</c:f>
              <c:strCache>
                <c:ptCount val="10"/>
                <c:pt idx="0">
                  <c:v>Roz Dhan: Earn Wallet cash</c:v>
                </c:pt>
                <c:pt idx="1">
                  <c:v>Google Opinion Rewards</c:v>
                </c:pt>
                <c:pt idx="2">
                  <c:v>iMPL Game - Play Games &amp; Earn Money From iMPL Game</c:v>
                </c:pt>
                <c:pt idx="3">
                  <c:v>mGamer - Earn Money, Gift Card</c:v>
                </c:pt>
                <c:pt idx="4">
                  <c:v>PollPe: Polls &amp; Tasks Rewards</c:v>
                </c:pt>
                <c:pt idx="5">
                  <c:v>Poll Pay: Surveys for Money</c:v>
                </c:pt>
                <c:pt idx="6">
                  <c:v>mCent Browser - Recharge Browser</c:v>
                </c:pt>
                <c:pt idx="7">
                  <c:v>Watch Video &amp; Earn Money Online - Reward Every Day</c:v>
                </c:pt>
                <c:pt idx="8">
                  <c:v>Earning app - Earn money unlimited- Earn game 2021</c:v>
                </c:pt>
                <c:pt idx="9">
                  <c:v>CashFlix – Cash Reward, Earn Real Money</c:v>
                </c:pt>
              </c:strCache>
            </c:strRef>
          </c:cat>
          <c:val>
            <c:numRef>
              <c:f>Sheet9!$AU$4:$AU$13</c:f>
              <c:numCache>
                <c:formatCode>0%</c:formatCode>
                <c:ptCount val="10"/>
                <c:pt idx="0">
                  <c:v>0.32610086417405076</c:v>
                </c:pt>
                <c:pt idx="1">
                  <c:v>0.21039979749470053</c:v>
                </c:pt>
                <c:pt idx="2">
                  <c:v>26.124201331235934</c:v>
                </c:pt>
                <c:pt idx="3">
                  <c:v>0.19807958738083345</c:v>
                </c:pt>
                <c:pt idx="4">
                  <c:v>0.16872241031172272</c:v>
                </c:pt>
                <c:pt idx="5">
                  <c:v>7.9539267742345016E-2</c:v>
                </c:pt>
                <c:pt idx="6">
                  <c:v>1.910244489648396E-2</c:v>
                </c:pt>
                <c:pt idx="7">
                  <c:v>11.846931078715789</c:v>
                </c:pt>
                <c:pt idx="8">
                  <c:v>-0.19875722113173783</c:v>
                </c:pt>
                <c:pt idx="9">
                  <c:v>-0.18154699830054929</c:v>
                </c:pt>
              </c:numCache>
            </c:numRef>
          </c:val>
          <c:smooth val="0"/>
          <c:extLst>
            <c:ext xmlns:c16="http://schemas.microsoft.com/office/drawing/2014/chart" uri="{C3380CC4-5D6E-409C-BE32-E72D297353CC}">
              <c16:uniqueId val="{00000002-B66E-46F0-9F93-DDFE26BBD1C9}"/>
            </c:ext>
          </c:extLst>
        </c:ser>
        <c:dLbls>
          <c:showLegendKey val="0"/>
          <c:showVal val="0"/>
          <c:showCatName val="0"/>
          <c:showSerName val="0"/>
          <c:showPercent val="0"/>
          <c:showBubbleSize val="0"/>
        </c:dLbls>
        <c:marker val="1"/>
        <c:smooth val="0"/>
        <c:axId val="873319560"/>
        <c:axId val="873316280"/>
      </c:lineChart>
      <c:catAx>
        <c:axId val="49292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7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30632"/>
        <c:crosses val="autoZero"/>
        <c:auto val="1"/>
        <c:lblAlgn val="ctr"/>
        <c:lblOffset val="100"/>
        <c:noMultiLvlLbl val="0"/>
      </c:catAx>
      <c:valAx>
        <c:axId val="492930632"/>
        <c:scaling>
          <c:orientation val="minMax"/>
        </c:scaling>
        <c:delete val="0"/>
        <c:axPos val="l"/>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29976"/>
        <c:crosses val="autoZero"/>
        <c:crossBetween val="between"/>
      </c:valAx>
      <c:catAx>
        <c:axId val="873319560"/>
        <c:scaling>
          <c:orientation val="minMax"/>
        </c:scaling>
        <c:delete val="1"/>
        <c:axPos val="b"/>
        <c:numFmt formatCode="General" sourceLinked="1"/>
        <c:majorTickMark val="out"/>
        <c:minorTickMark val="none"/>
        <c:tickLblPos val="nextTo"/>
        <c:crossAx val="873316280"/>
        <c:crosses val="autoZero"/>
        <c:auto val="1"/>
        <c:lblAlgn val="ctr"/>
        <c:lblOffset val="100"/>
        <c:noMultiLvlLbl val="0"/>
      </c:catAx>
      <c:valAx>
        <c:axId val="873316280"/>
        <c:scaling>
          <c:orientation val="minMax"/>
          <c:max val="1"/>
          <c:min val="-0.5"/>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873319560"/>
        <c:crosses val="max"/>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legend>
    <c:plotVisOnly val="1"/>
    <c:dispBlanksAs val="gap"/>
    <c:showDLblsOverMax val="0"/>
  </c:chart>
  <c:spPr>
    <a:noFill/>
    <a:ln w="9525" cap="flat" cmpd="sng" algn="ctr">
      <a:noFill/>
      <a:round/>
    </a:ln>
    <a:effectLst/>
  </c:spPr>
  <c:txPr>
    <a:bodyPr/>
    <a:lstStyle/>
    <a:p>
      <a:pPr>
        <a:defRPr lang="zh-CN">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defRPr>
      </a:pPr>
      <a:endParaRPr lang="zh-CN"/>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2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r>
              <a:rPr lang="zh-CN" sz="1200"/>
              <a:t>印度地区代表网赚</a:t>
            </a:r>
            <a:r>
              <a:rPr lang="en-US" sz="1200"/>
              <a:t>+</a:t>
            </a:r>
            <a:r>
              <a:rPr lang="zh-CN" sz="1200"/>
              <a:t>产品各类型</a:t>
            </a:r>
            <a:r>
              <a:rPr lang="en-US" sz="1200"/>
              <a:t>DAU</a:t>
            </a:r>
            <a:r>
              <a:rPr lang="zh-CN" sz="1200"/>
              <a:t>表现 </a:t>
            </a:r>
          </a:p>
        </c:rich>
      </c:tx>
      <c:overlay val="0"/>
      <c:spPr>
        <a:noFill/>
        <a:ln>
          <a:noFill/>
        </a:ln>
        <a:effectLst/>
      </c:spPr>
      <c:txPr>
        <a:bodyPr rot="0" spcFirstLastPara="1" vertOverflow="ellipsis" vert="horz" wrap="square" anchor="ctr" anchorCtr="1"/>
        <a:lstStyle/>
        <a:p>
          <a:pPr>
            <a:defRPr lang="zh-CN" sz="12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title>
    <c:autoTitleDeleted val="0"/>
    <c:plotArea>
      <c:layout/>
      <c:barChart>
        <c:barDir val="col"/>
        <c:grouping val="clustered"/>
        <c:varyColors val="0"/>
        <c:ser>
          <c:idx val="0"/>
          <c:order val="0"/>
          <c:tx>
            <c:strRef>
              <c:f>Sheet9!$BL$4</c:f>
              <c:strCache>
                <c:ptCount val="1"/>
                <c:pt idx="0">
                  <c:v>DAU：2021/03-2021/08</c:v>
                </c:pt>
              </c:strCache>
            </c:strRef>
          </c:tx>
          <c:spPr>
            <a:solidFill>
              <a:sysClr val="window" lastClr="FFFFFF">
                <a:lumMod val="85000"/>
              </a:sysClr>
            </a:solidFill>
            <a:ln>
              <a:noFill/>
            </a:ln>
            <a:effectLst/>
          </c:spPr>
          <c:invertIfNegative val="0"/>
          <c:cat>
            <c:strRef>
              <c:f>Sheet9!$BK$5:$BK$7</c:f>
              <c:strCache>
                <c:ptCount val="3"/>
                <c:pt idx="0">
                  <c:v>游戏网赚</c:v>
                </c:pt>
                <c:pt idx="1">
                  <c:v>音视频网赚</c:v>
                </c:pt>
                <c:pt idx="2">
                  <c:v>资讯网赚</c:v>
                </c:pt>
              </c:strCache>
            </c:strRef>
          </c:cat>
          <c:val>
            <c:numRef>
              <c:f>Sheet9!$BL$5:$BL$7</c:f>
              <c:numCache>
                <c:formatCode>General</c:formatCode>
                <c:ptCount val="3"/>
                <c:pt idx="0">
                  <c:v>532109.05434782535</c:v>
                </c:pt>
                <c:pt idx="1">
                  <c:v>6275.619565217381</c:v>
                </c:pt>
                <c:pt idx="2">
                  <c:v>702.32608695652095</c:v>
                </c:pt>
              </c:numCache>
            </c:numRef>
          </c:val>
          <c:extLst>
            <c:ext xmlns:c16="http://schemas.microsoft.com/office/drawing/2014/chart" uri="{C3380CC4-5D6E-409C-BE32-E72D297353CC}">
              <c16:uniqueId val="{00000000-3280-4DF3-B315-DB1C36A652AE}"/>
            </c:ext>
          </c:extLst>
        </c:ser>
        <c:ser>
          <c:idx val="1"/>
          <c:order val="1"/>
          <c:tx>
            <c:strRef>
              <c:f>Sheet9!$BM$4</c:f>
              <c:strCache>
                <c:ptCount val="1"/>
                <c:pt idx="0">
                  <c:v>DAU：2021/09-2022/02</c:v>
                </c:pt>
              </c:strCache>
            </c:strRef>
          </c:tx>
          <c:spPr>
            <a:solidFill>
              <a:srgbClr val="FF2115"/>
            </a:solidFill>
            <a:ln>
              <a:noFill/>
            </a:ln>
            <a:effectLst/>
          </c:spPr>
          <c:invertIfNegative val="0"/>
          <c:cat>
            <c:strRef>
              <c:f>Sheet9!$BK$5:$BK$7</c:f>
              <c:strCache>
                <c:ptCount val="3"/>
                <c:pt idx="0">
                  <c:v>游戏网赚</c:v>
                </c:pt>
                <c:pt idx="1">
                  <c:v>音视频网赚</c:v>
                </c:pt>
                <c:pt idx="2">
                  <c:v>资讯网赚</c:v>
                </c:pt>
              </c:strCache>
            </c:strRef>
          </c:cat>
          <c:val>
            <c:numRef>
              <c:f>Sheet9!$BM$5:$BM$7</c:f>
              <c:numCache>
                <c:formatCode>General</c:formatCode>
                <c:ptCount val="3"/>
                <c:pt idx="0">
                  <c:v>567989.00552486116</c:v>
                </c:pt>
                <c:pt idx="1">
                  <c:v>53467.209944751332</c:v>
                </c:pt>
                <c:pt idx="2">
                  <c:v>583.14917127071806</c:v>
                </c:pt>
              </c:numCache>
            </c:numRef>
          </c:val>
          <c:extLst>
            <c:ext xmlns:c16="http://schemas.microsoft.com/office/drawing/2014/chart" uri="{C3380CC4-5D6E-409C-BE32-E72D297353CC}">
              <c16:uniqueId val="{00000001-3280-4DF3-B315-DB1C36A652AE}"/>
            </c:ext>
          </c:extLst>
        </c:ser>
        <c:dLbls>
          <c:showLegendKey val="0"/>
          <c:showVal val="0"/>
          <c:showCatName val="0"/>
          <c:showSerName val="0"/>
          <c:showPercent val="0"/>
          <c:showBubbleSize val="0"/>
        </c:dLbls>
        <c:gapWidth val="219"/>
        <c:axId val="492929976"/>
        <c:axId val="492930632"/>
      </c:barChart>
      <c:lineChart>
        <c:grouping val="standard"/>
        <c:varyColors val="0"/>
        <c:ser>
          <c:idx val="2"/>
          <c:order val="2"/>
          <c:tx>
            <c:strRef>
              <c:f>Sheet9!$BN$4</c:f>
              <c:strCache>
                <c:ptCount val="1"/>
                <c:pt idx="0">
                  <c:v>环比</c:v>
                </c:pt>
              </c:strCache>
            </c:strRef>
          </c:tx>
          <c:spPr>
            <a:ln w="28575" cap="rnd">
              <a:solidFill>
                <a:srgbClr val="3DB2FF"/>
              </a:solidFill>
              <a:round/>
            </a:ln>
            <a:effectLst/>
          </c:spPr>
          <c:marker>
            <c:symbol val="none"/>
          </c:marker>
          <c:dLbls>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Sheet9!$BK$5:$BK$7</c:f>
              <c:strCache>
                <c:ptCount val="3"/>
                <c:pt idx="0">
                  <c:v>游戏网赚</c:v>
                </c:pt>
                <c:pt idx="1">
                  <c:v>音视频网赚</c:v>
                </c:pt>
                <c:pt idx="2">
                  <c:v>资讯网赚</c:v>
                </c:pt>
              </c:strCache>
            </c:strRef>
          </c:cat>
          <c:val>
            <c:numRef>
              <c:f>Sheet9!$BN$5:$BN$7</c:f>
              <c:numCache>
                <c:formatCode>0%</c:formatCode>
                <c:ptCount val="3"/>
                <c:pt idx="0">
                  <c:v>6.7429694879016386E-2</c:v>
                </c:pt>
                <c:pt idx="1">
                  <c:v>7.5198296979462116</c:v>
                </c:pt>
                <c:pt idx="2">
                  <c:v>-0.16968886376162873</c:v>
                </c:pt>
              </c:numCache>
            </c:numRef>
          </c:val>
          <c:smooth val="0"/>
          <c:extLst>
            <c:ext xmlns:c16="http://schemas.microsoft.com/office/drawing/2014/chart" uri="{C3380CC4-5D6E-409C-BE32-E72D297353CC}">
              <c16:uniqueId val="{00000002-3280-4DF3-B315-DB1C36A652AE}"/>
            </c:ext>
          </c:extLst>
        </c:ser>
        <c:dLbls>
          <c:showLegendKey val="0"/>
          <c:showVal val="0"/>
          <c:showCatName val="0"/>
          <c:showSerName val="0"/>
          <c:showPercent val="0"/>
          <c:showBubbleSize val="0"/>
        </c:dLbls>
        <c:marker val="1"/>
        <c:smooth val="0"/>
        <c:axId val="873319560"/>
        <c:axId val="873316280"/>
      </c:lineChart>
      <c:catAx>
        <c:axId val="492929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30632"/>
        <c:crosses val="autoZero"/>
        <c:auto val="1"/>
        <c:lblAlgn val="ctr"/>
        <c:lblOffset val="100"/>
        <c:noMultiLvlLbl val="0"/>
      </c:catAx>
      <c:valAx>
        <c:axId val="492930632"/>
        <c:scaling>
          <c:orientation val="minMax"/>
        </c:scaling>
        <c:delete val="0"/>
        <c:axPos val="l"/>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492929976"/>
        <c:crosses val="autoZero"/>
        <c:crossBetween val="between"/>
      </c:valAx>
      <c:catAx>
        <c:axId val="873319560"/>
        <c:scaling>
          <c:orientation val="minMax"/>
        </c:scaling>
        <c:delete val="1"/>
        <c:axPos val="b"/>
        <c:numFmt formatCode="General" sourceLinked="1"/>
        <c:majorTickMark val="out"/>
        <c:minorTickMark val="none"/>
        <c:tickLblPos val="nextTo"/>
        <c:crossAx val="873316280"/>
        <c:crosses val="autoZero"/>
        <c:auto val="1"/>
        <c:lblAlgn val="ctr"/>
        <c:lblOffset val="100"/>
        <c:noMultiLvlLbl val="0"/>
      </c:catAx>
      <c:valAx>
        <c:axId val="873316280"/>
        <c:scaling>
          <c:orientation val="minMax"/>
          <c:max val="0.4"/>
          <c:min val="-0.4"/>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crossAx val="873319560"/>
        <c:crosses val="max"/>
        <c:crossBetween val="between"/>
      </c:valAx>
      <c:spPr>
        <a:noFill/>
        <a:ln>
          <a:noFill/>
        </a:ln>
        <a:effectLst/>
      </c:spPr>
    </c:plotArea>
    <c:legend>
      <c:legendPos val="t"/>
      <c:layout>
        <c:manualLayout>
          <c:xMode val="edge"/>
          <c:yMode val="edge"/>
          <c:x val="0"/>
          <c:y val="0.15205000666860186"/>
          <c:w val="0.99846430960835764"/>
          <c:h val="0.1461352183247949"/>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defRPr>
          </a:pPr>
          <a:endParaRPr lang="zh-CN"/>
        </a:p>
      </c:txPr>
    </c:legend>
    <c:plotVisOnly val="1"/>
    <c:dispBlanksAs val="gap"/>
    <c:showDLblsOverMax val="0"/>
  </c:chart>
  <c:spPr>
    <a:noFill/>
    <a:ln w="9525" cap="flat" cmpd="sng" algn="ctr">
      <a:noFill/>
      <a:round/>
    </a:ln>
    <a:effectLst/>
  </c:spPr>
  <c:txPr>
    <a:bodyPr/>
    <a:lstStyle/>
    <a:p>
      <a:pPr>
        <a:defRPr lang="zh-CN">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defRPr>
      </a:pPr>
      <a:endParaRPr lang="zh-CN"/>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defRPr>
            </a:pPr>
            <a:r>
              <a:rPr lang="zh-CN"/>
              <a:t>网赚</a:t>
            </a:r>
            <a:r>
              <a:rPr lang="en-US"/>
              <a:t>+</a:t>
            </a:r>
            <a:r>
              <a:rPr lang="zh-CN"/>
              <a:t>产品各品类留存表现</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思源黑体 CN Regular" panose="020B0500000000000000" pitchFamily="34" charset="-122"/>
              <a:ea typeface="思源黑体 CN Regular" panose="020B0500000000000000" pitchFamily="34" charset="-122"/>
              <a:cs typeface="+mn-cs"/>
            </a:defRPr>
          </a:pPr>
          <a:endParaRPr lang="zh-CN"/>
        </a:p>
      </c:txPr>
    </c:title>
    <c:autoTitleDeleted val="0"/>
    <c:plotArea>
      <c:layout>
        <c:manualLayout>
          <c:layoutTarget val="inner"/>
          <c:xMode val="edge"/>
          <c:yMode val="edge"/>
          <c:x val="7.8900481189851268E-2"/>
          <c:y val="0.30590332458442693"/>
          <c:w val="0.88498840769903764"/>
          <c:h val="0.6065354330708661"/>
        </c:manualLayout>
      </c:layout>
      <c:lineChart>
        <c:grouping val="standard"/>
        <c:varyColors val="0"/>
        <c:ser>
          <c:idx val="0"/>
          <c:order val="0"/>
          <c:tx>
            <c:strRef>
              <c:f>Sheet9!$CK$4</c:f>
              <c:strCache>
                <c:ptCount val="1"/>
                <c:pt idx="0">
                  <c:v>游戏网赚</c:v>
                </c:pt>
              </c:strCache>
            </c:strRef>
          </c:tx>
          <c:spPr>
            <a:ln w="28575" cap="rnd">
              <a:solidFill>
                <a:srgbClr val="FF2115"/>
              </a:solidFill>
              <a:round/>
            </a:ln>
            <a:effectLst/>
          </c:spPr>
          <c:marker>
            <c:symbol val="none"/>
          </c:marker>
          <c:cat>
            <c:strRef>
              <c:f>Sheet9!$CL$3:$CN$3</c:f>
              <c:strCache>
                <c:ptCount val="3"/>
                <c:pt idx="0">
                  <c:v>D1 留存</c:v>
                </c:pt>
                <c:pt idx="1">
                  <c:v>D3 留存</c:v>
                </c:pt>
                <c:pt idx="2">
                  <c:v>D7 留存</c:v>
                </c:pt>
              </c:strCache>
            </c:strRef>
          </c:cat>
          <c:val>
            <c:numRef>
              <c:f>Sheet9!$CL$4:$CN$4</c:f>
              <c:numCache>
                <c:formatCode>0%</c:formatCode>
                <c:ptCount val="3"/>
                <c:pt idx="0">
                  <c:v>0.495149616450071</c:v>
                </c:pt>
                <c:pt idx="1">
                  <c:v>0.304157923795282</c:v>
                </c:pt>
                <c:pt idx="2">
                  <c:v>0.19893967714626301</c:v>
                </c:pt>
              </c:numCache>
            </c:numRef>
          </c:val>
          <c:smooth val="0"/>
          <c:extLst>
            <c:ext xmlns:c16="http://schemas.microsoft.com/office/drawing/2014/chart" uri="{C3380CC4-5D6E-409C-BE32-E72D297353CC}">
              <c16:uniqueId val="{00000000-E073-4192-B9D2-A50187A8199E}"/>
            </c:ext>
          </c:extLst>
        </c:ser>
        <c:ser>
          <c:idx val="1"/>
          <c:order val="1"/>
          <c:tx>
            <c:strRef>
              <c:f>Sheet9!$CK$5</c:f>
              <c:strCache>
                <c:ptCount val="1"/>
                <c:pt idx="0">
                  <c:v>资讯网赚</c:v>
                </c:pt>
              </c:strCache>
            </c:strRef>
          </c:tx>
          <c:spPr>
            <a:ln w="28575" cap="rnd">
              <a:solidFill>
                <a:srgbClr val="FFB82F"/>
              </a:solidFill>
              <a:round/>
            </a:ln>
            <a:effectLst/>
          </c:spPr>
          <c:marker>
            <c:symbol val="none"/>
          </c:marker>
          <c:cat>
            <c:strRef>
              <c:f>Sheet9!$CL$3:$CN$3</c:f>
              <c:strCache>
                <c:ptCount val="3"/>
                <c:pt idx="0">
                  <c:v>D1 留存</c:v>
                </c:pt>
                <c:pt idx="1">
                  <c:v>D3 留存</c:v>
                </c:pt>
                <c:pt idx="2">
                  <c:v>D7 留存</c:v>
                </c:pt>
              </c:strCache>
            </c:strRef>
          </c:cat>
          <c:val>
            <c:numRef>
              <c:f>Sheet9!$CL$5:$CN$5</c:f>
              <c:numCache>
                <c:formatCode>0%</c:formatCode>
                <c:ptCount val="3"/>
                <c:pt idx="0">
                  <c:v>0.295159947182983</c:v>
                </c:pt>
                <c:pt idx="1">
                  <c:v>0.18605850765248699</c:v>
                </c:pt>
                <c:pt idx="2">
                  <c:v>0.11943645660765401</c:v>
                </c:pt>
              </c:numCache>
            </c:numRef>
          </c:val>
          <c:smooth val="0"/>
          <c:extLst>
            <c:ext xmlns:c16="http://schemas.microsoft.com/office/drawing/2014/chart" uri="{C3380CC4-5D6E-409C-BE32-E72D297353CC}">
              <c16:uniqueId val="{00000001-E073-4192-B9D2-A50187A8199E}"/>
            </c:ext>
          </c:extLst>
        </c:ser>
        <c:ser>
          <c:idx val="2"/>
          <c:order val="2"/>
          <c:tx>
            <c:strRef>
              <c:f>Sheet9!$CK$6</c:f>
              <c:strCache>
                <c:ptCount val="1"/>
                <c:pt idx="0">
                  <c:v>音视频网赚</c:v>
                </c:pt>
              </c:strCache>
            </c:strRef>
          </c:tx>
          <c:spPr>
            <a:ln w="28575" cap="rnd">
              <a:solidFill>
                <a:srgbClr val="D9D9D9"/>
              </a:solidFill>
              <a:round/>
            </a:ln>
            <a:effectLst/>
          </c:spPr>
          <c:marker>
            <c:symbol val="none"/>
          </c:marker>
          <c:cat>
            <c:strRef>
              <c:f>Sheet9!$CL$3:$CN$3</c:f>
              <c:strCache>
                <c:ptCount val="3"/>
                <c:pt idx="0">
                  <c:v>D1 留存</c:v>
                </c:pt>
                <c:pt idx="1">
                  <c:v>D3 留存</c:v>
                </c:pt>
                <c:pt idx="2">
                  <c:v>D7 留存</c:v>
                </c:pt>
              </c:strCache>
            </c:strRef>
          </c:cat>
          <c:val>
            <c:numRef>
              <c:f>Sheet9!$CL$6:$CN$6</c:f>
              <c:numCache>
                <c:formatCode>0%</c:formatCode>
                <c:ptCount val="3"/>
                <c:pt idx="0">
                  <c:v>0.24781080488115501</c:v>
                </c:pt>
                <c:pt idx="1">
                  <c:v>0.1087299107539</c:v>
                </c:pt>
                <c:pt idx="2">
                  <c:v>4.94049628998618E-2</c:v>
                </c:pt>
              </c:numCache>
            </c:numRef>
          </c:val>
          <c:smooth val="0"/>
          <c:extLst>
            <c:ext xmlns:c16="http://schemas.microsoft.com/office/drawing/2014/chart" uri="{C3380CC4-5D6E-409C-BE32-E72D297353CC}">
              <c16:uniqueId val="{00000002-E073-4192-B9D2-A50187A8199E}"/>
            </c:ext>
          </c:extLst>
        </c:ser>
        <c:dLbls>
          <c:showLegendKey val="0"/>
          <c:showVal val="0"/>
          <c:showCatName val="0"/>
          <c:showSerName val="0"/>
          <c:showPercent val="0"/>
          <c:showBubbleSize val="0"/>
        </c:dLbls>
        <c:smooth val="0"/>
        <c:axId val="1414627711"/>
        <c:axId val="1414620639"/>
      </c:lineChart>
      <c:catAx>
        <c:axId val="1414627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defRPr>
            </a:pPr>
            <a:endParaRPr lang="zh-CN"/>
          </a:p>
        </c:txPr>
        <c:crossAx val="1414620639"/>
        <c:crosses val="autoZero"/>
        <c:auto val="1"/>
        <c:lblAlgn val="ctr"/>
        <c:lblOffset val="100"/>
        <c:noMultiLvlLbl val="0"/>
      </c:catAx>
      <c:valAx>
        <c:axId val="1414620639"/>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defRPr>
            </a:pPr>
            <a:endParaRPr lang="zh-CN"/>
          </a:p>
        </c:txPr>
        <c:crossAx val="1414627711"/>
        <c:crosses val="autoZero"/>
        <c:crossBetween val="between"/>
      </c:valAx>
      <c:spPr>
        <a:noFill/>
        <a:ln>
          <a:noFill/>
        </a:ln>
        <a:effectLst/>
      </c:spPr>
    </c:plotArea>
    <c:legend>
      <c:legendPos val="b"/>
      <c:layout>
        <c:manualLayout>
          <c:xMode val="edge"/>
          <c:yMode val="edge"/>
          <c:x val="0"/>
          <c:y val="0.15335593467483233"/>
          <c:w val="0.99811099785159152"/>
          <c:h val="7.679234634919783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思源黑体 CN Regular" panose="020B0500000000000000" pitchFamily="34" charset="-122"/>
              <a:ea typeface="思源黑体 CN Regular" panose="020B0500000000000000" pitchFamily="34" charset="-122"/>
              <a:cs typeface="+mn-cs"/>
            </a:defRPr>
          </a:pPr>
          <a:endParaRPr lang="zh-CN"/>
        </a:p>
      </c:txPr>
    </c:legend>
    <c:plotVisOnly val="1"/>
    <c:dispBlanksAs val="gap"/>
    <c:showDLblsOverMax val="0"/>
  </c:chart>
  <c:spPr>
    <a:noFill/>
    <a:ln>
      <a:noFill/>
    </a:ln>
    <a:effectLst/>
  </c:spPr>
  <c:txPr>
    <a:bodyPr/>
    <a:lstStyle/>
    <a:p>
      <a:pPr>
        <a:defRPr>
          <a:solidFill>
            <a:schemeClr val="bg1"/>
          </a:solidFill>
          <a:latin typeface="思源黑体 CN Regular" panose="020B0500000000000000" pitchFamily="34" charset="-122"/>
          <a:ea typeface="思源黑体 CN Regular" panose="020B0500000000000000"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0.29017</cdr:x>
      <cdr:y>0.34729</cdr:y>
    </cdr:from>
    <cdr:to>
      <cdr:x>0.39423</cdr:x>
      <cdr:y>0.42349</cdr:y>
    </cdr:to>
    <cdr:sp macro="" textlink="">
      <cdr:nvSpPr>
        <cdr:cNvPr id="2" name="箭头: 上弧形 1">
          <a:extLst xmlns:a="http://schemas.openxmlformats.org/drawingml/2006/main">
            <a:ext uri="{FF2B5EF4-FFF2-40B4-BE49-F238E27FC236}">
              <a16:creationId xmlns:a16="http://schemas.microsoft.com/office/drawing/2014/main" id="{6362AEB7-6C8E-47C4-94B0-85B64756FE98}"/>
            </a:ext>
          </a:extLst>
        </cdr:cNvPr>
        <cdr:cNvSpPr/>
      </cdr:nvSpPr>
      <cdr:spPr>
        <a:xfrm xmlns:a="http://schemas.openxmlformats.org/drawingml/2006/main" rot="19800000">
          <a:off x="1399895" y="1062409"/>
          <a:ext cx="502024" cy="233083"/>
        </a:xfrm>
        <a:prstGeom xmlns:a="http://schemas.openxmlformats.org/drawingml/2006/main" prst="curvedDownArrow">
          <a:avLst/>
        </a:prstGeom>
        <a:solidFill xmlns:a="http://schemas.openxmlformats.org/drawingml/2006/main">
          <a:srgbClr val="FFB82F"/>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0.71384</cdr:x>
      <cdr:y>0.60811</cdr:y>
    </cdr:from>
    <cdr:to>
      <cdr:x>0.8179</cdr:x>
      <cdr:y>0.6843</cdr:y>
    </cdr:to>
    <cdr:sp macro="" textlink="">
      <cdr:nvSpPr>
        <cdr:cNvPr id="3" name="箭头: 上弧形 2">
          <a:extLst xmlns:a="http://schemas.openxmlformats.org/drawingml/2006/main">
            <a:ext uri="{FF2B5EF4-FFF2-40B4-BE49-F238E27FC236}">
              <a16:creationId xmlns:a16="http://schemas.microsoft.com/office/drawing/2014/main" id="{4E38ED18-3965-44E4-8E7A-2A818B86FB14}"/>
            </a:ext>
          </a:extLst>
        </cdr:cNvPr>
        <cdr:cNvSpPr/>
      </cdr:nvSpPr>
      <cdr:spPr>
        <a:xfrm xmlns:a="http://schemas.openxmlformats.org/drawingml/2006/main" rot="21118780">
          <a:off x="3443849" y="1860268"/>
          <a:ext cx="502024" cy="233083"/>
        </a:xfrm>
        <a:prstGeom xmlns:a="http://schemas.openxmlformats.org/drawingml/2006/main" prst="curvedDownArrow">
          <a:avLst/>
        </a:prstGeom>
        <a:solidFill xmlns:a="http://schemas.openxmlformats.org/drawingml/2006/main">
          <a:srgbClr val="FFB82F"/>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9108DD-3C3E-48C7-B7CE-22ECC114F0E4}" type="datetimeFigureOut">
              <a:rPr lang="zh-CN" altLang="en-US" smtClean="0"/>
              <a:t>2022/4/6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2603B-166B-465E-8738-AF6A48E88DA2}" type="slidenum">
              <a:rPr lang="zh-CN" altLang="en-US" smtClean="0"/>
              <a:t>‹#›</a:t>
            </a:fld>
            <a:endParaRPr lang="zh-CN" altLang="en-US"/>
          </a:p>
        </p:txBody>
      </p:sp>
    </p:spTree>
    <p:extLst>
      <p:ext uri="{BB962C8B-B14F-4D97-AF65-F5344CB8AC3E}">
        <p14:creationId xmlns:p14="http://schemas.microsoft.com/office/powerpoint/2010/main" val="3907304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462603B-166B-465E-8738-AF6A48E88DA2}" type="slidenum">
              <a:rPr lang="zh-CN" altLang="en-US" smtClean="0"/>
              <a:t>8</a:t>
            </a:fld>
            <a:endParaRPr lang="zh-CN" altLang="en-US"/>
          </a:p>
        </p:txBody>
      </p:sp>
    </p:spTree>
    <p:extLst>
      <p:ext uri="{BB962C8B-B14F-4D97-AF65-F5344CB8AC3E}">
        <p14:creationId xmlns:p14="http://schemas.microsoft.com/office/powerpoint/2010/main" val="1795328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462603B-166B-465E-8738-AF6A48E88DA2}" type="slidenum">
              <a:rPr lang="zh-CN" altLang="en-US" smtClean="0"/>
              <a:t>9</a:t>
            </a:fld>
            <a:endParaRPr lang="zh-CN" altLang="en-US"/>
          </a:p>
        </p:txBody>
      </p:sp>
    </p:spTree>
    <p:extLst>
      <p:ext uri="{BB962C8B-B14F-4D97-AF65-F5344CB8AC3E}">
        <p14:creationId xmlns:p14="http://schemas.microsoft.com/office/powerpoint/2010/main" val="3255643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462603B-166B-465E-8738-AF6A48E88DA2}" type="slidenum">
              <a:rPr lang="zh-CN" altLang="en-US" smtClean="0"/>
              <a:t>14</a:t>
            </a:fld>
            <a:endParaRPr lang="zh-CN" altLang="en-US"/>
          </a:p>
        </p:txBody>
      </p:sp>
    </p:spTree>
    <p:extLst>
      <p:ext uri="{BB962C8B-B14F-4D97-AF65-F5344CB8AC3E}">
        <p14:creationId xmlns:p14="http://schemas.microsoft.com/office/powerpoint/2010/main" val="3384826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3618C53-94C9-904E-A8F9-95C339FAC38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26928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3D38C0A-BA0E-F246-AB44-939A1FBC55D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79795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134B82E-0B5C-1149-8974-22F51BB0B5F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32434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C2157B4-950A-4D49-B8F3-C33520C3131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70854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C9B085A-5E62-E84F-90B3-D19148EE3FA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2027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1892E4A-FF2A-7846-9CF4-D087A3C6D55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706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26E50F8-7522-2841-A1D3-3E8CD5D4654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79073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652A871-49E9-E042-89DA-D502E79CDCE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141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B4418F1-2898-F747-B068-6CFB5DC964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7504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C59B26B5-16E7-5345-956F-64AD299F4E0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4274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B4418F1-2898-F747-B068-6CFB5DC964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79240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1CC2D0B-7E17-B249-B8BC-8D7C53ABC93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09503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FF5BF05-F964-654C-B680-D052C64583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95C54675-FB1A-7540-A41D-306F429FBC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1AB9FE74-E2C7-BE44-B9F6-FC02F2E24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22B850-A50E-3748-862A-7CA537F6B2F8}" type="datetimeFigureOut">
              <a:rPr kumimoji="1" lang="zh-CN" altLang="en-US" smtClean="0"/>
              <a:t>2022/4/6</a:t>
            </a:fld>
            <a:endParaRPr kumimoji="1" lang="zh-CN" altLang="en-US"/>
          </a:p>
        </p:txBody>
      </p:sp>
      <p:sp>
        <p:nvSpPr>
          <p:cNvPr id="5" name="页脚占位符 4">
            <a:extLst>
              <a:ext uri="{FF2B5EF4-FFF2-40B4-BE49-F238E27FC236}">
                <a16:creationId xmlns:a16="http://schemas.microsoft.com/office/drawing/2014/main" id="{544B2E90-9E8D-454E-8765-B444819274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38272C4D-2636-7343-AD8C-4ECB5DA2B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28F3B-2A7D-D04B-8C47-4704128AA655}" type="slidenum">
              <a:rPr kumimoji="1" lang="zh-CN" altLang="en-US" smtClean="0"/>
              <a:t>‹#›</a:t>
            </a:fld>
            <a:endParaRPr kumimoji="1" lang="zh-CN" altLang="en-US"/>
          </a:p>
        </p:txBody>
      </p:sp>
    </p:spTree>
    <p:extLst>
      <p:ext uri="{BB962C8B-B14F-4D97-AF65-F5344CB8AC3E}">
        <p14:creationId xmlns:p14="http://schemas.microsoft.com/office/powerpoint/2010/main" val="37711083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49" r:id="rId3"/>
    <p:sldLayoutId id="2147483650" r:id="rId4"/>
    <p:sldLayoutId id="2147483668" r:id="rId5"/>
    <p:sldLayoutId id="2147483651" r:id="rId6"/>
    <p:sldLayoutId id="2147483652" r:id="rId7"/>
    <p:sldLayoutId id="2147483680" r:id="rId8"/>
    <p:sldLayoutId id="2147483653" r:id="rId9"/>
    <p:sldLayoutId id="2147483654" r:id="rId10"/>
    <p:sldLayoutId id="2147483655" r:id="rId11"/>
    <p:sldLayoutId id="21474836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347A3D9-AD5B-F043-9D32-0ED5CF74FE4A}"/>
              </a:ext>
            </a:extLst>
          </p:cNvPr>
          <p:cNvSpPr txBox="1"/>
          <p:nvPr/>
        </p:nvSpPr>
        <p:spPr>
          <a:xfrm>
            <a:off x="554804" y="965771"/>
            <a:ext cx="9811821" cy="1015663"/>
          </a:xfrm>
          <a:prstGeom prst="rect">
            <a:avLst/>
          </a:prstGeom>
          <a:noFill/>
        </p:spPr>
        <p:txBody>
          <a:bodyPr wrap="square" rtlCol="0">
            <a:spAutoFit/>
          </a:bodyPr>
          <a:lstStyle/>
          <a:p>
            <a:r>
              <a:rPr kumimoji="1" lang="en-US" altLang="zh-CN" sz="60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2022</a:t>
            </a:r>
            <a:r>
              <a:rPr kumimoji="1" lang="zh-CN" altLang="en-US" sz="60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年印度网赚市场研究</a:t>
            </a:r>
          </a:p>
        </p:txBody>
      </p:sp>
    </p:spTree>
    <p:extLst>
      <p:ext uri="{BB962C8B-B14F-4D97-AF65-F5344CB8AC3E}">
        <p14:creationId xmlns:p14="http://schemas.microsoft.com/office/powerpoint/2010/main" val="3601259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D3DFFA0-308C-4E26-820E-3501FF56B8A5}"/>
              </a:ext>
            </a:extLst>
          </p:cNvPr>
          <p:cNvSpPr/>
          <p:nvPr/>
        </p:nvSpPr>
        <p:spPr>
          <a:xfrm>
            <a:off x="1450830" y="629153"/>
            <a:ext cx="1244070" cy="414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175497"/>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章节小结</a:t>
            </a:r>
          </a:p>
        </p:txBody>
      </p:sp>
      <p:sp>
        <p:nvSpPr>
          <p:cNvPr id="5" name="文本框 4">
            <a:extLst>
              <a:ext uri="{FF2B5EF4-FFF2-40B4-BE49-F238E27FC236}">
                <a16:creationId xmlns:a16="http://schemas.microsoft.com/office/drawing/2014/main" id="{C6339F94-27F5-4460-A95E-AE484CACEF3D}"/>
              </a:ext>
            </a:extLst>
          </p:cNvPr>
          <p:cNvSpPr txBox="1"/>
          <p:nvPr/>
        </p:nvSpPr>
        <p:spPr>
          <a:xfrm>
            <a:off x="1271588" y="1619183"/>
            <a:ext cx="9738519" cy="263931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0" lang="zh-CN" altLang="en-US" sz="1600" b="0" i="0" u="none" strike="noStrike" kern="1200" cap="none" spc="0" normalizeH="0" baseline="0" noProof="0" dirty="0">
                <a:ln>
                  <a:noFill/>
                </a:ln>
                <a:solidFill>
                  <a:srgbClr val="175497"/>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rPr>
              <a:t>印度网赚产品</a:t>
            </a:r>
            <a:r>
              <a:rPr lang="zh-CN" altLang="en-US"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较受欢迎，主要原因是因为印度智能手机普及率上升，疫情导致的失业潮使得大众急需寻找一种新的方式来获取收入</a:t>
            </a:r>
            <a:r>
              <a:rPr kumimoji="0" lang="zh-CN" altLang="en-US" sz="1600" b="0" i="0" u="none" strike="noStrike" kern="1200" cap="none" spc="0" normalizeH="0" baseline="0" noProof="0" dirty="0">
                <a:ln>
                  <a:noFill/>
                </a:ln>
                <a:solidFill>
                  <a:srgbClr val="175497"/>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rPr>
              <a:t>。而</a:t>
            </a:r>
            <a:r>
              <a:rPr kumimoji="1" lang="zh-CN" altLang="en-US" sz="1600" dirty="0">
                <a:solidFill>
                  <a:srgbClr val="175497"/>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网赚产品作为仅利用手机等设备，足不出户就可以通过在</a:t>
            </a:r>
            <a:r>
              <a:rPr kumimoji="1" lang="en-US" altLang="zh-CN" sz="1600" dirty="0">
                <a:solidFill>
                  <a:srgbClr val="175497"/>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600" dirty="0">
                <a:solidFill>
                  <a:srgbClr val="175497"/>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内做任务、玩游戏就可以赚钱的工具受到印度用户追捧。</a:t>
            </a:r>
            <a:endParaRPr kumimoji="1" lang="en-US" altLang="zh-CN" sz="1600" dirty="0">
              <a:solidFill>
                <a:srgbClr val="175497"/>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 typeface="Arial" panose="020B0604020202020204" pitchFamily="34" charset="0"/>
              <a:buChar char="•"/>
              <a:defRPr/>
            </a:pPr>
            <a:r>
              <a:rPr lang="zh-CN" altLang="en-US"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综合网赚产品的整体发展，不论是纯网赚还是网赚</a:t>
            </a:r>
            <a:r>
              <a:rPr lang="en-US" altLang="zh-CN"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产品在印度都得到了一定程度发展的。</a:t>
            </a:r>
            <a:endParaRPr lang="en-US" altLang="zh-CN"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marL="285750" indent="-285750">
              <a:lnSpc>
                <a:spcPct val="150000"/>
              </a:lnSpc>
              <a:buFont typeface="Arial" panose="020B0604020202020204" pitchFamily="34" charset="0"/>
              <a:buChar char="•"/>
              <a:defRPr/>
            </a:pPr>
            <a:r>
              <a:rPr lang="zh-CN" altLang="en-US"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纯网赚综合表现更好，用户体量大，增长迅速，但是留存低是用户获取的一大难题。</a:t>
            </a:r>
            <a:endParaRPr lang="en-US" altLang="zh-CN"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marL="285750" indent="-285750">
              <a:lnSpc>
                <a:spcPct val="150000"/>
              </a:lnSpc>
              <a:buFont typeface="Arial" panose="020B0604020202020204" pitchFamily="34" charset="0"/>
              <a:buChar char="•"/>
              <a:defRPr/>
            </a:pPr>
            <a:r>
              <a:rPr lang="zh-CN" altLang="en-US"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网赚</a:t>
            </a:r>
            <a:r>
              <a:rPr lang="en-US" altLang="zh-CN"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产品</a:t>
            </a:r>
            <a:r>
              <a:rPr lang="en-US" altLang="zh-CN"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2022</a:t>
            </a:r>
            <a:r>
              <a:rPr lang="zh-CN" altLang="en-US"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年发展相对稳定，在保证一定用户体量的同时能够实现小幅度增长。对比纯网赚，网赚</a:t>
            </a:r>
            <a:r>
              <a:rPr lang="en-US" altLang="zh-CN"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产品的留存更高，娱乐化功能助力网赚</a:t>
            </a:r>
            <a:r>
              <a:rPr lang="en-US" altLang="zh-CN"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600"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产品留存长久。</a:t>
            </a:r>
          </a:p>
        </p:txBody>
      </p:sp>
    </p:spTree>
    <p:extLst>
      <p:ext uri="{BB962C8B-B14F-4D97-AF65-F5344CB8AC3E}">
        <p14:creationId xmlns:p14="http://schemas.microsoft.com/office/powerpoint/2010/main" val="1432910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DBAA119-0045-4213-B689-CE5F63EDA356}"/>
              </a:ext>
            </a:extLst>
          </p:cNvPr>
          <p:cNvSpPr/>
          <p:nvPr/>
        </p:nvSpPr>
        <p:spPr>
          <a:xfrm>
            <a:off x="2923082" y="2148115"/>
            <a:ext cx="6071015" cy="2351314"/>
          </a:xfrm>
          <a:prstGeom prst="rect">
            <a:avLst/>
          </a:prstGeom>
          <a:solidFill>
            <a:schemeClr val="bg1">
              <a:lumMod val="85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文本框 3">
            <a:extLst>
              <a:ext uri="{FF2B5EF4-FFF2-40B4-BE49-F238E27FC236}">
                <a16:creationId xmlns:a16="http://schemas.microsoft.com/office/drawing/2014/main" id="{ED07C70E-776C-45C4-9862-0EDFDF9A3651}"/>
              </a:ext>
            </a:extLst>
          </p:cNvPr>
          <p:cNvSpPr txBox="1"/>
          <p:nvPr/>
        </p:nvSpPr>
        <p:spPr>
          <a:xfrm>
            <a:off x="3318917" y="2924175"/>
            <a:ext cx="5279344" cy="1200329"/>
          </a:xfrm>
          <a:prstGeom prst="rect">
            <a:avLst/>
          </a:prstGeom>
          <a:noFill/>
          <a:ln>
            <a:noFill/>
          </a:ln>
        </p:spPr>
        <p:txBody>
          <a:bodyPr wrap="square" rtlCol="0">
            <a:spAutoFit/>
          </a:bodyPr>
          <a:lstStyle/>
          <a:p>
            <a:pPr algn="ctr"/>
            <a:r>
              <a:rPr lang="zh-CN" altLang="en-US"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网赚产品分析</a:t>
            </a:r>
            <a:endParaRPr lang="en-US" altLang="zh-CN"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gn="ctr"/>
            <a:r>
              <a:rPr lang="en-US" altLang="zh-CN"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Chapter2</a:t>
            </a:r>
            <a:endParaRPr lang="zh-CN" altLang="en-US"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Tree>
    <p:extLst>
      <p:ext uri="{BB962C8B-B14F-4D97-AF65-F5344CB8AC3E}">
        <p14:creationId xmlns:p14="http://schemas.microsoft.com/office/powerpoint/2010/main" val="4241231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BD568FCD-B55E-4216-B29E-9FE52E6EB347}"/>
              </a:ext>
            </a:extLst>
          </p:cNvPr>
          <p:cNvSpPr txBox="1"/>
          <p:nvPr/>
        </p:nvSpPr>
        <p:spPr>
          <a:xfrm>
            <a:off x="1202531" y="1191974"/>
            <a:ext cx="10114757" cy="1870833"/>
          </a:xfrm>
          <a:prstGeom prst="rect">
            <a:avLst/>
          </a:prstGeom>
          <a:noFill/>
        </p:spPr>
        <p:txBody>
          <a:bodyPr wrap="square">
            <a:spAutoFit/>
          </a:bodyPr>
          <a:lstStyle/>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根据代表纯网赚产品过去一年的流量表现来看，</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2018</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年发布的老牌产品表现最为突出。主要是因为老牌产品</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《Roz Dhan: Earn Wallet cash》</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获客能力强势，</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这款产品为用户提供多样化任务</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，包括但不限于注册使用其它</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、观看视频教程。由于玩家可选择任务较为丰富，</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不同偏好的玩家可以选择不同类型的任务</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（如爱好看视频的用户选择做看视频的任务），</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因此受众范围相对较广，获客能力相对较强。</a:t>
            </a:r>
            <a:endPar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产品吸量能力最为强势的是</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2020</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年发布的产品，但是该年份上架的产品发展乏力。反而是</a:t>
            </a:r>
            <a:r>
              <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年上架的产品发展较好</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，大多实现了超一倍的用户增长。研究后发现，</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2020</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年的网赚</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产品主要是休闲游戏或音视频应用融合了网赚，而</a:t>
            </a:r>
            <a:r>
              <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增长的是博彩类网赚，以博彩合集表现最为亮眼</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。对于想要进入网赚领域的开发者来说，网赚</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博彩集合产品或许是不错的选择。</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3" name="文本框 12">
            <a:extLst>
              <a:ext uri="{FF2B5EF4-FFF2-40B4-BE49-F238E27FC236}">
                <a16:creationId xmlns:a16="http://schemas.microsoft.com/office/drawing/2014/main" id="{CA075CCA-1EEB-4C7B-B925-AF3678A073DA}"/>
              </a:ext>
            </a:extLst>
          </p:cNvPr>
          <p:cNvSpPr txBox="1"/>
          <p:nvPr/>
        </p:nvSpPr>
        <p:spPr>
          <a:xfrm>
            <a:off x="9968459" y="6281285"/>
            <a:ext cx="635000" cy="369332"/>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12</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aphicFrame>
        <p:nvGraphicFramePr>
          <p:cNvPr id="7" name="图表 6">
            <a:extLst>
              <a:ext uri="{FF2B5EF4-FFF2-40B4-BE49-F238E27FC236}">
                <a16:creationId xmlns:a16="http://schemas.microsoft.com/office/drawing/2014/main" id="{49D2477F-A20E-4225-B841-533801541972}"/>
              </a:ext>
            </a:extLst>
          </p:cNvPr>
          <p:cNvGraphicFramePr>
            <a:graphicFrameLocks/>
          </p:cNvGraphicFramePr>
          <p:nvPr>
            <p:extLst>
              <p:ext uri="{D42A27DB-BD31-4B8C-83A1-F6EECF244321}">
                <p14:modId xmlns:p14="http://schemas.microsoft.com/office/powerpoint/2010/main" val="74250561"/>
              </p:ext>
            </p:extLst>
          </p:nvPr>
        </p:nvGraphicFramePr>
        <p:xfrm>
          <a:off x="1271588" y="3249614"/>
          <a:ext cx="4824412" cy="30591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图表 7">
            <a:extLst>
              <a:ext uri="{FF2B5EF4-FFF2-40B4-BE49-F238E27FC236}">
                <a16:creationId xmlns:a16="http://schemas.microsoft.com/office/drawing/2014/main" id="{B360D992-22A9-45A9-8DAE-36338E37909E}"/>
              </a:ext>
            </a:extLst>
          </p:cNvPr>
          <p:cNvGraphicFramePr>
            <a:graphicFrameLocks/>
          </p:cNvGraphicFramePr>
          <p:nvPr>
            <p:extLst>
              <p:ext uri="{D42A27DB-BD31-4B8C-83A1-F6EECF244321}">
                <p14:modId xmlns:p14="http://schemas.microsoft.com/office/powerpoint/2010/main" val="2269082135"/>
              </p:ext>
            </p:extLst>
          </p:nvPr>
        </p:nvGraphicFramePr>
        <p:xfrm>
          <a:off x="6096000" y="3249614"/>
          <a:ext cx="5221288" cy="3059111"/>
        </p:xfrm>
        <a:graphic>
          <a:graphicData uri="http://schemas.openxmlformats.org/drawingml/2006/chart">
            <c:chart xmlns:c="http://schemas.openxmlformats.org/drawingml/2006/chart" xmlns:r="http://schemas.openxmlformats.org/officeDocument/2006/relationships" r:id="rId3"/>
          </a:graphicData>
        </a:graphic>
      </p:graphicFrame>
      <p:sp>
        <p:nvSpPr>
          <p:cNvPr id="12" name="文本框 11">
            <a:extLst>
              <a:ext uri="{FF2B5EF4-FFF2-40B4-BE49-F238E27FC236}">
                <a16:creationId xmlns:a16="http://schemas.microsoft.com/office/drawing/2014/main" id="{05B68359-5936-4DE1-9E0F-F877259A25F9}"/>
              </a:ext>
            </a:extLst>
          </p:cNvPr>
          <p:cNvSpPr txBox="1"/>
          <p:nvPr/>
        </p:nvSpPr>
        <p:spPr>
          <a:xfrm>
            <a:off x="1" y="6465950"/>
            <a:ext cx="12781052" cy="299184"/>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注：由于</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2022</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年上架游戏为新游，因此出现了环比为</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0%</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的情况</a:t>
            </a:r>
            <a:endPar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9" name="文本框 8">
            <a:extLst>
              <a:ext uri="{FF2B5EF4-FFF2-40B4-BE49-F238E27FC236}">
                <a16:creationId xmlns:a16="http://schemas.microsoft.com/office/drawing/2014/main" id="{9CF0253A-71E6-4728-AA5C-A8CBE46CF5DF}"/>
              </a:ext>
            </a:extLst>
          </p:cNvPr>
          <p:cNvSpPr txBox="1"/>
          <p:nvPr/>
        </p:nvSpPr>
        <p:spPr>
          <a:xfrm>
            <a:off x="1202531" y="615971"/>
            <a:ext cx="101174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纯网赚流量主要集中在老产品手中，网赚</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产品的发展得益于</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年上架的新游</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Tree>
    <p:extLst>
      <p:ext uri="{BB962C8B-B14F-4D97-AF65-F5344CB8AC3E}">
        <p14:creationId xmlns:p14="http://schemas.microsoft.com/office/powerpoint/2010/main" val="1247672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63CB669-76F2-4FE5-BF00-85F9EEB4AC00}"/>
              </a:ext>
            </a:extLst>
          </p:cNvPr>
          <p:cNvSpPr txBox="1"/>
          <p:nvPr/>
        </p:nvSpPr>
        <p:spPr>
          <a:xfrm>
            <a:off x="1059702" y="2785223"/>
            <a:ext cx="9851452" cy="754374"/>
          </a:xfrm>
          <a:prstGeom prst="rect">
            <a:avLst/>
          </a:prstGeom>
          <a:noFill/>
        </p:spPr>
        <p:txBody>
          <a:bodyPr wrap="square" rtlCol="0">
            <a:spAutoFit/>
          </a:bodyPr>
          <a:lstStyle/>
          <a:p>
            <a:pPr algn="ctr">
              <a:lnSpc>
                <a:spcPct val="150000"/>
              </a:lnSpc>
            </a:pPr>
            <a:r>
              <a:rPr lang="zh-CN" altLang="en-US"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纯网赚产品分析</a:t>
            </a:r>
            <a:endParaRPr lang="en-US" altLang="zh-CN"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906625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E8D1939-46C4-4A3E-AC9E-34C754F122B1}"/>
              </a:ext>
            </a:extLst>
          </p:cNvPr>
          <p:cNvSpPr txBox="1"/>
          <p:nvPr/>
        </p:nvSpPr>
        <p:spPr>
          <a:xfrm>
            <a:off x="1200150" y="613843"/>
            <a:ext cx="99898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纯网赚产品需要在名字中加入“钱</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奖品”或“任务”相关词汇来吸引受众，提高获客</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0" name="文本框 9">
            <a:extLst>
              <a:ext uri="{FF2B5EF4-FFF2-40B4-BE49-F238E27FC236}">
                <a16:creationId xmlns:a16="http://schemas.microsoft.com/office/drawing/2014/main" id="{BD568FCD-B55E-4216-B29E-9FE52E6EB347}"/>
              </a:ext>
            </a:extLst>
          </p:cNvPr>
          <p:cNvSpPr txBox="1"/>
          <p:nvPr/>
        </p:nvSpPr>
        <p:spPr>
          <a:xfrm>
            <a:off x="1286577" y="1255068"/>
            <a:ext cx="10045701" cy="1997791"/>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从头部游戏名字来看，纯网赚产品会包含两类关键词。第一，与“</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钱</a:t>
            </a:r>
            <a:r>
              <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奖品</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”有关，例如“</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cash</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rewards</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real money</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earn money</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；第二，和“</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任务</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”有关，例如“</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Tasks</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Surveys”</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。这样的名字设计一方面</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直击目标用户痛点 </a:t>
            </a:r>
            <a:r>
              <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赚钱</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，另一个也是</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表明赚钱方式。、</a:t>
            </a:r>
            <a:endPar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 typeface="Arial" panose="020B0604020202020204" pitchFamily="34" charset="0"/>
              <a:buChar char="•"/>
              <a:defRPr/>
            </a:pPr>
            <a:r>
              <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《Roz Dhan: Earn Wallet cash》</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是印度纯网赚代表产品</a:t>
            </a:r>
            <a:r>
              <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Top10</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中表现最佳的游戏</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。目前根据</a:t>
            </a:r>
            <a:r>
              <a:rPr kumimoji="1" lang="en-US" altLang="zh-CN" sz="14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Apptopia</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数据显示，该游戏上架时间较早，但是产品更新频繁，过去</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6</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个月中，平均</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6</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个月更新一次。</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 typeface="Arial" panose="020B0604020202020204" pitchFamily="34" charset="0"/>
              <a:buChar char="•"/>
              <a:defRPr/>
            </a:pP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iMPL</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Game - Play Games &amp; Earn Money From </a:t>
            </a:r>
            <a:r>
              <a:rPr kumimoji="1" lang="en-US" altLang="zh-CN" sz="14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iMPL</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Game》</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增长量最多，与该游戏还处于获客期有关</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（上架于</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6</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3" name="文本框 12">
            <a:extLst>
              <a:ext uri="{FF2B5EF4-FFF2-40B4-BE49-F238E27FC236}">
                <a16:creationId xmlns:a16="http://schemas.microsoft.com/office/drawing/2014/main" id="{CA075CCA-1EEB-4C7B-B925-AF3678A073DA}"/>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14</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aphicFrame>
        <p:nvGraphicFramePr>
          <p:cNvPr id="18" name="图表 17">
            <a:extLst>
              <a:ext uri="{FF2B5EF4-FFF2-40B4-BE49-F238E27FC236}">
                <a16:creationId xmlns:a16="http://schemas.microsoft.com/office/drawing/2014/main" id="{5D60952B-B599-478A-824A-B683547B7425}"/>
              </a:ext>
            </a:extLst>
          </p:cNvPr>
          <p:cNvGraphicFramePr>
            <a:graphicFrameLocks/>
          </p:cNvGraphicFramePr>
          <p:nvPr>
            <p:extLst>
              <p:ext uri="{D42A27DB-BD31-4B8C-83A1-F6EECF244321}">
                <p14:modId xmlns:p14="http://schemas.microsoft.com/office/powerpoint/2010/main" val="1213789971"/>
              </p:ext>
            </p:extLst>
          </p:nvPr>
        </p:nvGraphicFramePr>
        <p:xfrm>
          <a:off x="1286578" y="3249613"/>
          <a:ext cx="10045700" cy="3059112"/>
        </p:xfrm>
        <a:graphic>
          <a:graphicData uri="http://schemas.openxmlformats.org/drawingml/2006/chart">
            <c:chart xmlns:c="http://schemas.openxmlformats.org/drawingml/2006/chart" xmlns:r="http://schemas.openxmlformats.org/officeDocument/2006/relationships" r:id="rId3"/>
          </a:graphicData>
        </a:graphic>
      </p:graphicFrame>
      <p:sp>
        <p:nvSpPr>
          <p:cNvPr id="19" name="文本框 18">
            <a:extLst>
              <a:ext uri="{FF2B5EF4-FFF2-40B4-BE49-F238E27FC236}">
                <a16:creationId xmlns:a16="http://schemas.microsoft.com/office/drawing/2014/main" id="{6D3E5CF0-ECF8-4DF2-B715-D6214C8708AA}"/>
              </a:ext>
            </a:extLst>
          </p:cNvPr>
          <p:cNvSpPr txBox="1"/>
          <p:nvPr/>
        </p:nvSpPr>
        <p:spPr>
          <a:xfrm>
            <a:off x="3838287" y="4088939"/>
            <a:ext cx="1057902" cy="230832"/>
          </a:xfrm>
          <a:prstGeom prst="rect">
            <a:avLst/>
          </a:prstGeom>
          <a:noFill/>
        </p:spPr>
        <p:txBody>
          <a:bodyPr wrap="square" rtlCol="0">
            <a:spAutoFit/>
          </a:bodyPr>
          <a:lstStyle/>
          <a:p>
            <a:r>
              <a:rPr lang="zh-CN" altLang="en-US"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en-US" altLang="zh-CN"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2612%</a:t>
            </a:r>
            <a:endParaRPr lang="zh-CN" altLang="en-US"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20" name="文本框 19">
            <a:extLst>
              <a:ext uri="{FF2B5EF4-FFF2-40B4-BE49-F238E27FC236}">
                <a16:creationId xmlns:a16="http://schemas.microsoft.com/office/drawing/2014/main" id="{6CB3C4AD-6AEC-44DD-99B3-C9957B57D589}"/>
              </a:ext>
            </a:extLst>
          </p:cNvPr>
          <p:cNvSpPr txBox="1"/>
          <p:nvPr/>
        </p:nvSpPr>
        <p:spPr>
          <a:xfrm>
            <a:off x="8224757" y="4088939"/>
            <a:ext cx="1057902" cy="230832"/>
          </a:xfrm>
          <a:prstGeom prst="rect">
            <a:avLst/>
          </a:prstGeom>
          <a:noFill/>
        </p:spPr>
        <p:txBody>
          <a:bodyPr wrap="square" rtlCol="0">
            <a:spAutoFit/>
          </a:bodyPr>
          <a:lstStyle/>
          <a:p>
            <a:r>
              <a:rPr lang="zh-CN" altLang="en-US"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en-US" altLang="zh-CN"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1185%</a:t>
            </a:r>
            <a:endParaRPr lang="zh-CN" altLang="en-US"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4208181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63CB669-76F2-4FE5-BF00-85F9EEB4AC00}"/>
              </a:ext>
            </a:extLst>
          </p:cNvPr>
          <p:cNvSpPr txBox="1"/>
          <p:nvPr/>
        </p:nvSpPr>
        <p:spPr>
          <a:xfrm>
            <a:off x="-358131" y="2977628"/>
            <a:ext cx="5636714" cy="1493037"/>
          </a:xfrm>
          <a:prstGeom prst="rect">
            <a:avLst/>
          </a:prstGeom>
          <a:noFill/>
        </p:spPr>
        <p:txBody>
          <a:bodyPr wrap="square" rtlCol="0">
            <a:spAutoFit/>
          </a:bodyPr>
          <a:lstStyle/>
          <a:p>
            <a:pPr algn="ctr">
              <a:lnSpc>
                <a:spcPct val="150000"/>
              </a:lnSpc>
            </a:pPr>
            <a:r>
              <a:rPr lang="zh-CN" altLang="en-US"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纯网赚产品案例</a:t>
            </a:r>
            <a:endParaRPr lang="en-US" altLang="zh-CN"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gn="ctr">
              <a:lnSpc>
                <a:spcPct val="150000"/>
              </a:lnSpc>
            </a:pPr>
            <a:r>
              <a:rPr lang="zh-CN" altLang="en-US"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分析结果</a:t>
            </a:r>
            <a:endParaRPr lang="en-US" altLang="zh-CN"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3" name="矩形: 圆角 2">
            <a:extLst>
              <a:ext uri="{FF2B5EF4-FFF2-40B4-BE49-F238E27FC236}">
                <a16:creationId xmlns:a16="http://schemas.microsoft.com/office/drawing/2014/main" id="{09776A36-7AC6-440A-8270-1B983E8FA336}"/>
              </a:ext>
            </a:extLst>
          </p:cNvPr>
          <p:cNvSpPr/>
          <p:nvPr/>
        </p:nvSpPr>
        <p:spPr>
          <a:xfrm>
            <a:off x="4371857" y="1353935"/>
            <a:ext cx="58882" cy="4150129"/>
          </a:xfrm>
          <a:prstGeom prst="roundRect">
            <a:avLst>
              <a:gd name="adj" fmla="val 50000"/>
            </a:avLst>
          </a:prstGeom>
          <a:gradFill flip="none" rotWithShape="1">
            <a:gsLst>
              <a:gs pos="0">
                <a:srgbClr val="2234B4"/>
              </a:gs>
              <a:gs pos="50000">
                <a:schemeClr val="bg1">
                  <a:shade val="67500"/>
                  <a:satMod val="115000"/>
                </a:schemeClr>
              </a:gs>
              <a:gs pos="100000">
                <a:srgbClr val="2234B4"/>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文本框 3">
            <a:extLst>
              <a:ext uri="{FF2B5EF4-FFF2-40B4-BE49-F238E27FC236}">
                <a16:creationId xmlns:a16="http://schemas.microsoft.com/office/drawing/2014/main" id="{DE636A72-5649-4E47-B57B-72C36FD87CDE}"/>
              </a:ext>
            </a:extLst>
          </p:cNvPr>
          <p:cNvSpPr txBox="1"/>
          <p:nvPr/>
        </p:nvSpPr>
        <p:spPr>
          <a:xfrm>
            <a:off x="5200576" y="1243632"/>
            <a:ext cx="5874472" cy="4855304"/>
          </a:xfrm>
          <a:prstGeom prst="rect">
            <a:avLst/>
          </a:prstGeom>
          <a:noFill/>
        </p:spPr>
        <p:txBody>
          <a:bodyPr wrap="square" rtlCol="0">
            <a:spAutoFit/>
          </a:bodyPr>
          <a:lstStyle/>
          <a:p>
            <a:pPr>
              <a:lnSpc>
                <a:spcPct val="150000"/>
              </a:lnSpc>
            </a:pPr>
            <a:r>
              <a:rPr kumimoji="0" lang="zh-CN" altLang="en-US"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rPr>
              <a:t>案例</a:t>
            </a:r>
            <a:r>
              <a:rPr lang="zh-CN" altLang="en-US" sz="1600" dirty="0">
                <a:solidFill>
                  <a:prstClr val="white"/>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en-US" altLang="zh-CN" sz="16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 《</a:t>
            </a:r>
            <a:r>
              <a:rPr kumimoji="1" lang="en-US" altLang="zh-CN"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Roz Dhan: Earn Wallet cash</a:t>
            </a:r>
            <a:r>
              <a:rPr lang="en-US" altLang="zh-CN" sz="16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p>
          <a:p>
            <a:pPr>
              <a:lnSpc>
                <a:spcPct val="150000"/>
              </a:lnSpc>
            </a:pPr>
            <a:endParaRPr kumimoji="0" lang="en-US" altLang="zh-CN"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nSpc>
                <a:spcPct val="150000"/>
              </a:lnSpc>
            </a:pPr>
            <a:r>
              <a:rPr kumimoji="0" lang="zh-CN" altLang="en-US"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rPr>
              <a:t>案例优点：</a:t>
            </a:r>
            <a:endParaRPr lang="en-US" altLang="zh-CN" sz="1600" dirty="0">
              <a:solidFill>
                <a:prstClr val="white"/>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nSpc>
                <a:spcPct val="150000"/>
              </a:lnSpc>
            </a:pPr>
            <a:r>
              <a:rPr lang="en-US" altLang="zh-CN" sz="1600" dirty="0">
                <a:solidFill>
                  <a:prstClr val="white"/>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 App</a:t>
            </a:r>
            <a:r>
              <a:rPr lang="zh-CN" altLang="en-US" sz="1600" dirty="0">
                <a:solidFill>
                  <a:prstClr val="white"/>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内</a:t>
            </a:r>
            <a:r>
              <a:rPr kumimoji="1" lang="zh-CN" altLang="en-US" sz="160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提供大量多样化任务供玩家完成并赚取金币，玩家可选择任务较多；厂商可通过广告以及和合作方合作为其它</a:t>
            </a:r>
            <a:r>
              <a:rPr kumimoji="1" lang="en-US" altLang="zh-CN" sz="160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60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导流进行获利；</a:t>
            </a:r>
            <a:endParaRPr kumimoji="1" lang="en-US" altLang="zh-CN" sz="160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nSpc>
                <a:spcPct val="150000"/>
              </a:lnSpc>
            </a:pPr>
            <a:r>
              <a:rPr kumimoji="1" lang="en-US" altLang="zh-CN"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 </a:t>
            </a:r>
            <a:r>
              <a:rPr kumimoji="1" lang="zh-CN" altLang="en-US"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商店页截图凸显游戏内具有丰富金钱奖励，而真人宣传视频有利于增强用户对于</a:t>
            </a:r>
            <a:r>
              <a:rPr kumimoji="1" lang="en-US" altLang="zh-CN"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的信任。</a:t>
            </a:r>
            <a:endParaRPr kumimoji="1" lang="en-US" altLang="zh-CN"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0" marR="0" lvl="0" indent="0" defTabSz="914400"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nSpc>
                <a:spcPct val="150000"/>
              </a:lnSpc>
            </a:pPr>
            <a:r>
              <a:rPr kumimoji="0" lang="zh-CN" altLang="en-US"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rPr>
              <a:t>注意事项：</a:t>
            </a:r>
            <a:endParaRPr kumimoji="0" lang="en-US" altLang="zh-CN"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nSpc>
                <a:spcPct val="150000"/>
              </a:lnSpc>
            </a:pPr>
            <a:r>
              <a:rPr kumimoji="1" lang="en-US" altLang="zh-CN"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1.</a:t>
            </a:r>
            <a:r>
              <a:rPr kumimoji="1" lang="zh-CN" altLang="en-US"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完成任务后无法结算、实际结算货币与宣传不符、无法达到提现标准等是玩家不喜产品的主要原因。</a:t>
            </a:r>
            <a:endParaRPr kumimoji="1" lang="en-US" altLang="zh-CN" sz="1600"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nSpc>
                <a:spcPct val="150000"/>
              </a:lnSpc>
            </a:pPr>
            <a:endParaRPr kumimoji="1" lang="en-US" altLang="zh-CN"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5" name="矩形: 圆角 4">
            <a:extLst>
              <a:ext uri="{FF2B5EF4-FFF2-40B4-BE49-F238E27FC236}">
                <a16:creationId xmlns:a16="http://schemas.microsoft.com/office/drawing/2014/main" id="{81ED6F50-00DB-45DA-BB3D-306E42DDB2BB}"/>
              </a:ext>
            </a:extLst>
          </p:cNvPr>
          <p:cNvSpPr/>
          <p:nvPr/>
        </p:nvSpPr>
        <p:spPr>
          <a:xfrm>
            <a:off x="5098645" y="1408266"/>
            <a:ext cx="58882" cy="187166"/>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 name="矩形: 圆角 5">
            <a:extLst>
              <a:ext uri="{FF2B5EF4-FFF2-40B4-BE49-F238E27FC236}">
                <a16:creationId xmlns:a16="http://schemas.microsoft.com/office/drawing/2014/main" id="{96D0ED7F-BB91-4F4F-A1B9-3D97910F7888}"/>
              </a:ext>
            </a:extLst>
          </p:cNvPr>
          <p:cNvSpPr/>
          <p:nvPr/>
        </p:nvSpPr>
        <p:spPr>
          <a:xfrm>
            <a:off x="5128086" y="2117368"/>
            <a:ext cx="58882" cy="187166"/>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矩形: 圆角 7">
            <a:extLst>
              <a:ext uri="{FF2B5EF4-FFF2-40B4-BE49-F238E27FC236}">
                <a16:creationId xmlns:a16="http://schemas.microsoft.com/office/drawing/2014/main" id="{D529DBF6-0671-4847-A3BA-85FE789C19EB}"/>
              </a:ext>
            </a:extLst>
          </p:cNvPr>
          <p:cNvSpPr/>
          <p:nvPr/>
        </p:nvSpPr>
        <p:spPr>
          <a:xfrm>
            <a:off x="5129497" y="4679239"/>
            <a:ext cx="58882" cy="187166"/>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9" name="图片 16" descr="图片 16">
            <a:extLst>
              <a:ext uri="{FF2B5EF4-FFF2-40B4-BE49-F238E27FC236}">
                <a16:creationId xmlns:a16="http://schemas.microsoft.com/office/drawing/2014/main" id="{D3DEE700-3C25-4336-AF3B-051C922BEEF3}"/>
              </a:ext>
            </a:extLst>
          </p:cNvPr>
          <p:cNvPicPr>
            <a:picLocks noChangeAspect="1"/>
          </p:cNvPicPr>
          <p:nvPr/>
        </p:nvPicPr>
        <p:blipFill>
          <a:blip r:embed="rId2"/>
          <a:stretch>
            <a:fillRect/>
          </a:stretch>
        </p:blipFill>
        <p:spPr>
          <a:xfrm>
            <a:off x="1890524" y="1595432"/>
            <a:ext cx="1166401" cy="1166401"/>
          </a:xfrm>
          <a:prstGeom prst="rect">
            <a:avLst/>
          </a:prstGeom>
          <a:ln w="12700">
            <a:miter lim="400000"/>
          </a:ln>
        </p:spPr>
      </p:pic>
      <p:sp>
        <p:nvSpPr>
          <p:cNvPr id="10" name="圆角矩形 12">
            <a:extLst>
              <a:ext uri="{FF2B5EF4-FFF2-40B4-BE49-F238E27FC236}">
                <a16:creationId xmlns:a16="http://schemas.microsoft.com/office/drawing/2014/main" id="{4D4B8283-0761-45E3-AA65-427A78865398}"/>
              </a:ext>
            </a:extLst>
          </p:cNvPr>
          <p:cNvSpPr/>
          <p:nvPr/>
        </p:nvSpPr>
        <p:spPr>
          <a:xfrm>
            <a:off x="1962016" y="1666924"/>
            <a:ext cx="1023415" cy="1023415"/>
          </a:xfrm>
          <a:prstGeom prst="roundRect">
            <a:avLst>
              <a:gd name="adj" fmla="val 22711"/>
            </a:avLst>
          </a:prstGeom>
          <a:blipFill>
            <a:blip r:embed="rId3"/>
            <a:stretch>
              <a:fillRect/>
            </a:stretch>
          </a:blipFill>
          <a:ln w="12700">
            <a:miter lim="400000"/>
          </a:ln>
        </p:spPr>
        <p:txBody>
          <a:bodyPr lIns="45719" rIns="45719" anchor="ctr"/>
          <a:lstStyle/>
          <a:p>
            <a:pPr algn="ctr">
              <a:defRPr>
                <a:solidFill>
                  <a:srgbClr val="FFFFFF"/>
                </a:solidFill>
              </a:defRPr>
            </a:pPr>
            <a:endParaRPr>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47493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E8D1939-46C4-4A3E-AC9E-34C754F122B1}"/>
              </a:ext>
            </a:extLst>
          </p:cNvPr>
          <p:cNvSpPr txBox="1"/>
          <p:nvPr/>
        </p:nvSpPr>
        <p:spPr>
          <a:xfrm>
            <a:off x="1286578" y="637752"/>
            <a:ext cx="9918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案例基础信息：印度是游戏唯一的获客地区，游戏流量数据表现较好</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6" name="文本框 15">
            <a:extLst>
              <a:ext uri="{FF2B5EF4-FFF2-40B4-BE49-F238E27FC236}">
                <a16:creationId xmlns:a16="http://schemas.microsoft.com/office/drawing/2014/main" id="{1A297F45-E1F5-4C10-90A6-76A6BDF858E6}"/>
              </a:ext>
            </a:extLst>
          </p:cNvPr>
          <p:cNvSpPr txBox="1"/>
          <p:nvPr/>
        </p:nvSpPr>
        <p:spPr>
          <a:xfrm>
            <a:off x="1378818" y="3498442"/>
            <a:ext cx="4035372" cy="1997791"/>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流量分布和路径：</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4400">
              <a:lnSpc>
                <a:spcPct val="150000"/>
              </a:lnSpc>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根据</a:t>
            </a:r>
            <a:r>
              <a:rPr kumimoji="1" lang="en-US" altLang="zh-CN" sz="14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Apptopia</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数据显示，</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《Roz Dhan: Earn Wallet cash》</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近</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365</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天以来仅在印度地区获客，获客力度波动相对较大，产品在</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7</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月加速买量并达到获客峰值。</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 typeface="Wingdings" panose="05000000000000000000" pitchFamily="2" charset="2"/>
              <a:buChar char="Ø"/>
              <a:defRPr/>
            </a:pP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9" name="任意形状 5">
            <a:extLst>
              <a:ext uri="{FF2B5EF4-FFF2-40B4-BE49-F238E27FC236}">
                <a16:creationId xmlns:a16="http://schemas.microsoft.com/office/drawing/2014/main" id="{EE24FD67-DB6E-4FD7-9CDE-B9388148B10B}"/>
              </a:ext>
            </a:extLst>
          </p:cNvPr>
          <p:cNvSpPr/>
          <p:nvPr/>
        </p:nvSpPr>
        <p:spPr>
          <a:xfrm rot="16200000">
            <a:off x="7388684" y="1981117"/>
            <a:ext cx="2507595" cy="4818921"/>
          </a:xfrm>
          <a:custGeom>
            <a:avLst/>
            <a:gdLst/>
            <a:ahLst/>
            <a:cxnLst>
              <a:cxn ang="0">
                <a:pos x="wd2" y="hd2"/>
              </a:cxn>
              <a:cxn ang="5400000">
                <a:pos x="wd2" y="hd2"/>
              </a:cxn>
              <a:cxn ang="10800000">
                <a:pos x="wd2" y="hd2"/>
              </a:cxn>
              <a:cxn ang="16200000">
                <a:pos x="wd2" y="hd2"/>
              </a:cxn>
            </a:cxnLst>
            <a:rect l="0" t="0" r="r" b="b"/>
            <a:pathLst>
              <a:path w="21600" h="21600" extrusionOk="0">
                <a:moveTo>
                  <a:pt x="3497" y="0"/>
                </a:moveTo>
                <a:lnTo>
                  <a:pt x="18089" y="0"/>
                </a:lnTo>
                <a:cubicBezTo>
                  <a:pt x="19888" y="0"/>
                  <a:pt x="21347" y="744"/>
                  <a:pt x="21347" y="1662"/>
                </a:cubicBezTo>
                <a:lnTo>
                  <a:pt x="21347" y="5015"/>
                </a:lnTo>
                <a:lnTo>
                  <a:pt x="21600" y="5015"/>
                </a:lnTo>
                <a:lnTo>
                  <a:pt x="21600" y="7586"/>
                </a:lnTo>
                <a:lnTo>
                  <a:pt x="21347" y="7586"/>
                </a:lnTo>
                <a:lnTo>
                  <a:pt x="21347" y="19938"/>
                </a:lnTo>
                <a:cubicBezTo>
                  <a:pt x="21347" y="20856"/>
                  <a:pt x="19888" y="21600"/>
                  <a:pt x="18089" y="21600"/>
                </a:cubicBezTo>
                <a:lnTo>
                  <a:pt x="3497" y="21600"/>
                </a:lnTo>
                <a:cubicBezTo>
                  <a:pt x="1699" y="21600"/>
                  <a:pt x="240" y="20856"/>
                  <a:pt x="240" y="19938"/>
                </a:cubicBezTo>
                <a:lnTo>
                  <a:pt x="240" y="7875"/>
                </a:lnTo>
                <a:lnTo>
                  <a:pt x="0" y="7875"/>
                </a:lnTo>
                <a:lnTo>
                  <a:pt x="0" y="6382"/>
                </a:lnTo>
                <a:lnTo>
                  <a:pt x="240" y="6382"/>
                </a:lnTo>
                <a:lnTo>
                  <a:pt x="240" y="6049"/>
                </a:lnTo>
                <a:lnTo>
                  <a:pt x="0" y="6049"/>
                </a:lnTo>
                <a:lnTo>
                  <a:pt x="0" y="4557"/>
                </a:lnTo>
                <a:lnTo>
                  <a:pt x="240" y="4557"/>
                </a:lnTo>
                <a:lnTo>
                  <a:pt x="240" y="3773"/>
                </a:lnTo>
                <a:lnTo>
                  <a:pt x="0" y="3773"/>
                </a:lnTo>
                <a:lnTo>
                  <a:pt x="0" y="2872"/>
                </a:lnTo>
                <a:lnTo>
                  <a:pt x="240" y="2872"/>
                </a:lnTo>
                <a:lnTo>
                  <a:pt x="240" y="1662"/>
                </a:lnTo>
                <a:cubicBezTo>
                  <a:pt x="240" y="744"/>
                  <a:pt x="1699" y="0"/>
                  <a:pt x="3497" y="0"/>
                </a:cubicBezTo>
                <a:close/>
              </a:path>
            </a:pathLst>
          </a:custGeom>
          <a:solidFill>
            <a:srgbClr val="FFFFFF">
              <a:alpha val="40982"/>
            </a:srgbClr>
          </a:solidFill>
          <a:ln w="12700">
            <a:miter lim="400000"/>
          </a:ln>
          <a:effectLst>
            <a:outerShdw blurRad="381000" dist="76200" dir="2700000" rotWithShape="0">
              <a:srgbClr val="FFFFFF">
                <a:alpha val="40000"/>
              </a:srgbClr>
            </a:outerShdw>
          </a:effectLst>
        </p:spPr>
        <p:txBody>
          <a:bodyPr lIns="45719" rIns="45719" anchor="ctr"/>
          <a:lstStyle/>
          <a:p>
            <a:pPr algn="ctr"/>
            <a:endParaRPr>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20" name="圆角矩形 14">
            <a:extLst>
              <a:ext uri="{FF2B5EF4-FFF2-40B4-BE49-F238E27FC236}">
                <a16:creationId xmlns:a16="http://schemas.microsoft.com/office/drawing/2014/main" id="{C77E4C87-F9D6-4E93-A862-FDB2BED8A16C}"/>
              </a:ext>
            </a:extLst>
          </p:cNvPr>
          <p:cNvSpPr/>
          <p:nvPr/>
        </p:nvSpPr>
        <p:spPr>
          <a:xfrm>
            <a:off x="6377291" y="3303351"/>
            <a:ext cx="4553597" cy="2195203"/>
          </a:xfrm>
          <a:prstGeom prst="roundRect">
            <a:avLst>
              <a:gd name="adj" fmla="val 10808"/>
            </a:avLst>
          </a:prstGeom>
          <a:blipFill>
            <a:blip r:embed="rId2"/>
            <a:stretch>
              <a:fillRect/>
            </a:stretch>
          </a:blipFill>
          <a:ln w="12700">
            <a:miter lim="400000"/>
          </a:ln>
        </p:spPr>
        <p:txBody>
          <a:bodyPr lIns="45719" rIns="45719" anchor="ctr"/>
          <a:lstStyle/>
          <a:p>
            <a:pPr algn="ctr">
              <a:defRPr>
                <a:solidFill>
                  <a:srgbClr val="FFFFFF"/>
                </a:solidFill>
              </a:defRPr>
            </a:pPr>
            <a:endParaRPr dirty="0">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27" name="图片 16" descr="图片 16">
            <a:extLst>
              <a:ext uri="{FF2B5EF4-FFF2-40B4-BE49-F238E27FC236}">
                <a16:creationId xmlns:a16="http://schemas.microsoft.com/office/drawing/2014/main" id="{7C9B7886-02EF-443F-91A3-725E635F5D04}"/>
              </a:ext>
            </a:extLst>
          </p:cNvPr>
          <p:cNvPicPr>
            <a:picLocks noChangeAspect="1"/>
          </p:cNvPicPr>
          <p:nvPr/>
        </p:nvPicPr>
        <p:blipFill>
          <a:blip r:embed="rId3"/>
          <a:stretch>
            <a:fillRect/>
          </a:stretch>
        </p:blipFill>
        <p:spPr>
          <a:xfrm>
            <a:off x="1378818" y="1609699"/>
            <a:ext cx="1166401" cy="1166401"/>
          </a:xfrm>
          <a:prstGeom prst="rect">
            <a:avLst/>
          </a:prstGeom>
          <a:ln w="12700">
            <a:miter lim="400000"/>
          </a:ln>
        </p:spPr>
      </p:pic>
      <p:sp>
        <p:nvSpPr>
          <p:cNvPr id="28" name="圆角矩形 12">
            <a:extLst>
              <a:ext uri="{FF2B5EF4-FFF2-40B4-BE49-F238E27FC236}">
                <a16:creationId xmlns:a16="http://schemas.microsoft.com/office/drawing/2014/main" id="{0DC8A4AF-1568-43EA-9F47-A43422A99C97}"/>
              </a:ext>
            </a:extLst>
          </p:cNvPr>
          <p:cNvSpPr/>
          <p:nvPr/>
        </p:nvSpPr>
        <p:spPr>
          <a:xfrm>
            <a:off x="1450310" y="1681191"/>
            <a:ext cx="1023415" cy="1023415"/>
          </a:xfrm>
          <a:prstGeom prst="roundRect">
            <a:avLst>
              <a:gd name="adj" fmla="val 22711"/>
            </a:avLst>
          </a:prstGeom>
          <a:blipFill>
            <a:blip r:embed="rId4"/>
            <a:stretch>
              <a:fillRect/>
            </a:stretch>
          </a:blipFill>
          <a:ln w="12700">
            <a:miter lim="400000"/>
          </a:ln>
        </p:spPr>
        <p:txBody>
          <a:bodyPr lIns="45719" rIns="45719" anchor="ctr"/>
          <a:lstStyle/>
          <a:p>
            <a:pPr algn="ctr">
              <a:defRPr>
                <a:solidFill>
                  <a:srgbClr val="FFFFFF"/>
                </a:solidFill>
              </a:defRPr>
            </a:pPr>
            <a:endParaRPr>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31" name="文本框 30">
            <a:extLst>
              <a:ext uri="{FF2B5EF4-FFF2-40B4-BE49-F238E27FC236}">
                <a16:creationId xmlns:a16="http://schemas.microsoft.com/office/drawing/2014/main" id="{3F57EF9E-F4A0-4DDB-9C16-7A12CC5DB899}"/>
              </a:ext>
            </a:extLst>
          </p:cNvPr>
          <p:cNvSpPr txBox="1"/>
          <p:nvPr/>
        </p:nvSpPr>
        <p:spPr>
          <a:xfrm>
            <a:off x="3059603" y="1684898"/>
            <a:ext cx="3036397" cy="1028295"/>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名称：</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Roz Dhan: Earn Wallet cash</a:t>
            </a:r>
          </a:p>
          <a:p>
            <a:pPr marR="0" lvl="0" algn="l" defTabSz="914400" rtl="0" eaLnBrk="1" fontAlgn="auto" latinLnBrk="0" hangingPunct="1">
              <a:lnSpc>
                <a:spcPct val="1500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厂商：</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Roz Dhan Official</a:t>
            </a:r>
          </a:p>
          <a:p>
            <a:pPr marR="0" lvl="0" algn="l" defTabSz="914400" rtl="0" eaLnBrk="1" fontAlgn="auto" latinLnBrk="0" hangingPunct="1">
              <a:lnSpc>
                <a:spcPct val="1500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上架时间：</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Aug 2018</a:t>
            </a:r>
          </a:p>
        </p:txBody>
      </p:sp>
      <p:sp>
        <p:nvSpPr>
          <p:cNvPr id="32" name="文本框 31">
            <a:extLst>
              <a:ext uri="{FF2B5EF4-FFF2-40B4-BE49-F238E27FC236}">
                <a16:creationId xmlns:a16="http://schemas.microsoft.com/office/drawing/2014/main" id="{BFB59EAE-5EB0-480B-AC43-B3FB262D8EF4}"/>
              </a:ext>
            </a:extLst>
          </p:cNvPr>
          <p:cNvSpPr txBox="1"/>
          <p:nvPr/>
        </p:nvSpPr>
        <p:spPr>
          <a:xfrm>
            <a:off x="6656243" y="1678750"/>
            <a:ext cx="3036397" cy="705129"/>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近</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365</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天日活跃用户表现：</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60</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万</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nSpc>
                <a:spcPct val="150000"/>
              </a:lnSpc>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近</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365</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天下载量：</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659</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万</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33" name="文本框 32">
            <a:extLst>
              <a:ext uri="{FF2B5EF4-FFF2-40B4-BE49-F238E27FC236}">
                <a16:creationId xmlns:a16="http://schemas.microsoft.com/office/drawing/2014/main" id="{69346B08-112F-4A9A-AF85-C7923470AA79}"/>
              </a:ext>
            </a:extLst>
          </p:cNvPr>
          <p:cNvSpPr txBox="1"/>
          <p:nvPr/>
        </p:nvSpPr>
        <p:spPr>
          <a:xfrm>
            <a:off x="0" y="6476036"/>
            <a:ext cx="5194169" cy="299184"/>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注：数据来源</a:t>
            </a:r>
            <a:r>
              <a:rPr kumimoji="1" lang="en-US" altLang="zh-CN" sz="10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Apptopia</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截取时间</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3</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25</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日</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a:t>
            </a:r>
          </a:p>
        </p:txBody>
      </p:sp>
      <p:sp>
        <p:nvSpPr>
          <p:cNvPr id="11" name="文本框 10">
            <a:extLst>
              <a:ext uri="{FF2B5EF4-FFF2-40B4-BE49-F238E27FC236}">
                <a16:creationId xmlns:a16="http://schemas.microsoft.com/office/drawing/2014/main" id="{E883CEAD-3090-4C23-829F-36F0C7099F28}"/>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16</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830857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28E378C-CF67-4A4E-82AC-5AF7BFB9E7AB}"/>
              </a:ext>
            </a:extLst>
          </p:cNvPr>
          <p:cNvSpPr txBox="1"/>
          <p:nvPr/>
        </p:nvSpPr>
        <p:spPr>
          <a:xfrm>
            <a:off x="1274377" y="534159"/>
            <a:ext cx="100429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《Roz Dhan</a:t>
            </a:r>
            <a:r>
              <a:rPr kumimoji="1" lang="zh-CN" altLang="en-US"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Earn Wallet cash》</a:t>
            </a:r>
            <a:r>
              <a:rPr kumimoji="1" lang="zh-CN" altLang="en-US"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内提供</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多样化</a:t>
            </a:r>
            <a:r>
              <a:rPr kumimoji="1" lang="zh-CN" altLang="en-US"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任务供玩家完成并赚取金币，而厂商可通过广告和合作进行获利</a:t>
            </a:r>
          </a:p>
        </p:txBody>
      </p:sp>
      <p:sp>
        <p:nvSpPr>
          <p:cNvPr id="52" name="任意形状 9">
            <a:extLst>
              <a:ext uri="{FF2B5EF4-FFF2-40B4-BE49-F238E27FC236}">
                <a16:creationId xmlns:a16="http://schemas.microsoft.com/office/drawing/2014/main" id="{2D31AC95-B9B0-4D91-B17B-E118ADABCC75}"/>
              </a:ext>
            </a:extLst>
          </p:cNvPr>
          <p:cNvSpPr/>
          <p:nvPr/>
        </p:nvSpPr>
        <p:spPr>
          <a:xfrm>
            <a:off x="9098190" y="1103945"/>
            <a:ext cx="2181151" cy="4248656"/>
          </a:xfrm>
          <a:custGeom>
            <a:avLst/>
            <a:gdLst>
              <a:gd name="connsiteX0" fmla="*/ 432998 w 2674170"/>
              <a:gd name="connsiteY0" fmla="*/ 0 h 5240638"/>
              <a:gd name="connsiteX1" fmla="*/ 2239550 w 2674170"/>
              <a:gd name="connsiteY1" fmla="*/ 0 h 5240638"/>
              <a:gd name="connsiteX2" fmla="*/ 2642795 w 2674170"/>
              <a:gd name="connsiteY2" fmla="*/ 403245 h 5240638"/>
              <a:gd name="connsiteX3" fmla="*/ 2642795 w 2674170"/>
              <a:gd name="connsiteY3" fmla="*/ 1216680 h 5240638"/>
              <a:gd name="connsiteX4" fmla="*/ 2674170 w 2674170"/>
              <a:gd name="connsiteY4" fmla="*/ 1216680 h 5240638"/>
              <a:gd name="connsiteX5" fmla="*/ 2674170 w 2674170"/>
              <a:gd name="connsiteY5" fmla="*/ 1840624 h 5240638"/>
              <a:gd name="connsiteX6" fmla="*/ 2642795 w 2674170"/>
              <a:gd name="connsiteY6" fmla="*/ 1840624 h 5240638"/>
              <a:gd name="connsiteX7" fmla="*/ 2642795 w 2674170"/>
              <a:gd name="connsiteY7" fmla="*/ 4837393 h 5240638"/>
              <a:gd name="connsiteX8" fmla="*/ 2239550 w 2674170"/>
              <a:gd name="connsiteY8" fmla="*/ 5240638 h 5240638"/>
              <a:gd name="connsiteX9" fmla="*/ 432998 w 2674170"/>
              <a:gd name="connsiteY9" fmla="*/ 5240638 h 5240638"/>
              <a:gd name="connsiteX10" fmla="*/ 29753 w 2674170"/>
              <a:gd name="connsiteY10" fmla="*/ 4837393 h 5240638"/>
              <a:gd name="connsiteX11" fmla="*/ 29753 w 2674170"/>
              <a:gd name="connsiteY11" fmla="*/ 1910548 h 5240638"/>
              <a:gd name="connsiteX12" fmla="*/ 0 w 2674170"/>
              <a:gd name="connsiteY12" fmla="*/ 1910548 h 5240638"/>
              <a:gd name="connsiteX13" fmla="*/ 0 w 2674170"/>
              <a:gd name="connsiteY13" fmla="*/ 1548374 h 5240638"/>
              <a:gd name="connsiteX14" fmla="*/ 29753 w 2674170"/>
              <a:gd name="connsiteY14" fmla="*/ 1548374 h 5240638"/>
              <a:gd name="connsiteX15" fmla="*/ 29753 w 2674170"/>
              <a:gd name="connsiteY15" fmla="*/ 1467692 h 5240638"/>
              <a:gd name="connsiteX16" fmla="*/ 0 w 2674170"/>
              <a:gd name="connsiteY16" fmla="*/ 1467692 h 5240638"/>
              <a:gd name="connsiteX17" fmla="*/ 0 w 2674170"/>
              <a:gd name="connsiteY17" fmla="*/ 1105518 h 5240638"/>
              <a:gd name="connsiteX18" fmla="*/ 29753 w 2674170"/>
              <a:gd name="connsiteY18" fmla="*/ 1105518 h 5240638"/>
              <a:gd name="connsiteX19" fmla="*/ 29753 w 2674170"/>
              <a:gd name="connsiteY19" fmla="*/ 915466 h 5240638"/>
              <a:gd name="connsiteX20" fmla="*/ 0 w 2674170"/>
              <a:gd name="connsiteY20" fmla="*/ 915466 h 5240638"/>
              <a:gd name="connsiteX21" fmla="*/ 0 w 2674170"/>
              <a:gd name="connsiteY21" fmla="*/ 696727 h 5240638"/>
              <a:gd name="connsiteX22" fmla="*/ 29753 w 2674170"/>
              <a:gd name="connsiteY22" fmla="*/ 696727 h 5240638"/>
              <a:gd name="connsiteX23" fmla="*/ 29753 w 2674170"/>
              <a:gd name="connsiteY23" fmla="*/ 403245 h 5240638"/>
              <a:gd name="connsiteX24" fmla="*/ 432998 w 2674170"/>
              <a:gd name="connsiteY24" fmla="*/ 0 h 524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74170" h="5240638">
                <a:moveTo>
                  <a:pt x="432998" y="0"/>
                </a:moveTo>
                <a:lnTo>
                  <a:pt x="2239550" y="0"/>
                </a:lnTo>
                <a:cubicBezTo>
                  <a:pt x="2462256" y="0"/>
                  <a:pt x="2642795" y="180539"/>
                  <a:pt x="2642795" y="403245"/>
                </a:cubicBezTo>
                <a:lnTo>
                  <a:pt x="2642795" y="1216680"/>
                </a:lnTo>
                <a:lnTo>
                  <a:pt x="2674170" y="1216680"/>
                </a:lnTo>
                <a:lnTo>
                  <a:pt x="2674170" y="1840624"/>
                </a:lnTo>
                <a:lnTo>
                  <a:pt x="2642795" y="1840624"/>
                </a:lnTo>
                <a:lnTo>
                  <a:pt x="2642795" y="4837393"/>
                </a:lnTo>
                <a:cubicBezTo>
                  <a:pt x="2642795" y="5060099"/>
                  <a:pt x="2462256" y="5240638"/>
                  <a:pt x="2239550" y="5240638"/>
                </a:cubicBezTo>
                <a:lnTo>
                  <a:pt x="432998" y="5240638"/>
                </a:lnTo>
                <a:cubicBezTo>
                  <a:pt x="210292" y="5240638"/>
                  <a:pt x="29753" y="5060099"/>
                  <a:pt x="29753" y="4837393"/>
                </a:cubicBezTo>
                <a:lnTo>
                  <a:pt x="29753" y="1910548"/>
                </a:lnTo>
                <a:lnTo>
                  <a:pt x="0" y="1910548"/>
                </a:lnTo>
                <a:lnTo>
                  <a:pt x="0" y="1548374"/>
                </a:lnTo>
                <a:lnTo>
                  <a:pt x="29753" y="1548374"/>
                </a:lnTo>
                <a:lnTo>
                  <a:pt x="29753" y="1467692"/>
                </a:lnTo>
                <a:lnTo>
                  <a:pt x="0" y="1467692"/>
                </a:lnTo>
                <a:lnTo>
                  <a:pt x="0" y="1105518"/>
                </a:lnTo>
                <a:lnTo>
                  <a:pt x="29753" y="1105518"/>
                </a:lnTo>
                <a:lnTo>
                  <a:pt x="29753" y="915466"/>
                </a:lnTo>
                <a:lnTo>
                  <a:pt x="0" y="915466"/>
                </a:lnTo>
                <a:lnTo>
                  <a:pt x="0" y="696727"/>
                </a:lnTo>
                <a:lnTo>
                  <a:pt x="29753" y="696727"/>
                </a:lnTo>
                <a:lnTo>
                  <a:pt x="29753" y="403245"/>
                </a:lnTo>
                <a:cubicBezTo>
                  <a:pt x="29753" y="180539"/>
                  <a:pt x="210292" y="0"/>
                  <a:pt x="432998" y="0"/>
                </a:cubicBezTo>
                <a:close/>
              </a:path>
            </a:pathLst>
          </a:custGeom>
          <a:solidFill>
            <a:schemeClr val="bg1">
              <a:lumMod val="95000"/>
            </a:schemeClr>
          </a:solidFill>
          <a:ln w="19050">
            <a:noFill/>
          </a:ln>
          <a:effectLst>
            <a:outerShdw blurRad="381000" dist="76200" dir="2700000" sx="102000" sy="102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53" name="Picture 2">
            <a:extLst>
              <a:ext uri="{FF2B5EF4-FFF2-40B4-BE49-F238E27FC236}">
                <a16:creationId xmlns:a16="http://schemas.microsoft.com/office/drawing/2014/main" id="{B37F9379-3C4B-482C-82C3-97F0CF322A63}"/>
              </a:ext>
            </a:extLst>
          </p:cNvPr>
          <p:cNvPicPr>
            <a:picLocks noChangeAspect="1" noChangeArrowheads="1"/>
          </p:cNvPicPr>
          <p:nvPr/>
        </p:nvPicPr>
        <p:blipFill>
          <a:blip r:embed="rId2"/>
          <a:srcRect l="1300" r="1300"/>
          <a:stretch/>
        </p:blipFill>
        <p:spPr bwMode="auto">
          <a:xfrm>
            <a:off x="9236518" y="1264215"/>
            <a:ext cx="1906597" cy="3915008"/>
          </a:xfrm>
          <a:prstGeom prst="roundRect">
            <a:avLst>
              <a:gd name="adj" fmla="val 12400"/>
            </a:avLst>
          </a:prstGeom>
          <a:solidFill>
            <a:srgbClr val="FFFFFF">
              <a:shade val="85000"/>
            </a:srgbClr>
          </a:solidFill>
          <a:ln>
            <a:noFill/>
          </a:ln>
          <a:effectLst>
            <a:reflection endPos="0" dist="5000" dir="5400000" sy="-100000" algn="bl" rotWithShape="0"/>
          </a:effectLst>
        </p:spPr>
      </p:pic>
      <p:sp>
        <p:nvSpPr>
          <p:cNvPr id="54" name="文本框 53">
            <a:extLst>
              <a:ext uri="{FF2B5EF4-FFF2-40B4-BE49-F238E27FC236}">
                <a16:creationId xmlns:a16="http://schemas.microsoft.com/office/drawing/2014/main" id="{6AC7C2F8-1D65-46A7-BB95-8BDFB75C7008}"/>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17</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56" name="矩形: 圆角 55">
            <a:extLst>
              <a:ext uri="{FF2B5EF4-FFF2-40B4-BE49-F238E27FC236}">
                <a16:creationId xmlns:a16="http://schemas.microsoft.com/office/drawing/2014/main" id="{59198216-F606-4A09-9FBF-E42A0AA39F2C}"/>
              </a:ext>
            </a:extLst>
          </p:cNvPr>
          <p:cNvSpPr/>
          <p:nvPr/>
        </p:nvSpPr>
        <p:spPr>
          <a:xfrm>
            <a:off x="3246840" y="1283979"/>
            <a:ext cx="4188103" cy="378126"/>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玩家进入后，前往</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【Earn Money】</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界面，参与不同任务</a:t>
            </a:r>
          </a:p>
        </p:txBody>
      </p:sp>
      <p:cxnSp>
        <p:nvCxnSpPr>
          <p:cNvPr id="72" name="直接连接符 71">
            <a:extLst>
              <a:ext uri="{FF2B5EF4-FFF2-40B4-BE49-F238E27FC236}">
                <a16:creationId xmlns:a16="http://schemas.microsoft.com/office/drawing/2014/main" id="{F4578A4A-094C-4370-A9A6-F9B91A360CB8}"/>
              </a:ext>
            </a:extLst>
          </p:cNvPr>
          <p:cNvCxnSpPr>
            <a:cxnSpLocks/>
          </p:cNvCxnSpPr>
          <p:nvPr/>
        </p:nvCxnSpPr>
        <p:spPr>
          <a:xfrm>
            <a:off x="3532363" y="2038135"/>
            <a:ext cx="3696339" cy="0"/>
          </a:xfrm>
          <a:prstGeom prst="line">
            <a:avLst/>
          </a:prstGeom>
          <a:ln w="28575">
            <a:solidFill>
              <a:srgbClr val="3DB2FF"/>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A32F9850-AB4C-4DD2-B1EC-2B85EDDF3856}"/>
              </a:ext>
            </a:extLst>
          </p:cNvPr>
          <p:cNvCxnSpPr>
            <a:cxnSpLocks/>
          </p:cNvCxnSpPr>
          <p:nvPr/>
        </p:nvCxnSpPr>
        <p:spPr>
          <a:xfrm flipV="1">
            <a:off x="5148676" y="1759683"/>
            <a:ext cx="0" cy="291539"/>
          </a:xfrm>
          <a:prstGeom prst="line">
            <a:avLst/>
          </a:prstGeom>
          <a:ln w="28575">
            <a:solidFill>
              <a:srgbClr val="3DB2FF"/>
            </a:solidFill>
          </a:ln>
        </p:spPr>
        <p:style>
          <a:lnRef idx="1">
            <a:schemeClr val="accent1"/>
          </a:lnRef>
          <a:fillRef idx="0">
            <a:schemeClr val="accent1"/>
          </a:fillRef>
          <a:effectRef idx="0">
            <a:schemeClr val="accent1"/>
          </a:effectRef>
          <a:fontRef idx="minor">
            <a:schemeClr val="tx1"/>
          </a:fontRef>
        </p:style>
      </p:cxnSp>
      <p:sp>
        <p:nvSpPr>
          <p:cNvPr id="79" name="矩形: 圆角 78">
            <a:extLst>
              <a:ext uri="{FF2B5EF4-FFF2-40B4-BE49-F238E27FC236}">
                <a16:creationId xmlns:a16="http://schemas.microsoft.com/office/drawing/2014/main" id="{A281E9DE-1CFD-4B08-8B42-1F5E62293046}"/>
              </a:ext>
            </a:extLst>
          </p:cNvPr>
          <p:cNvSpPr/>
          <p:nvPr/>
        </p:nvSpPr>
        <p:spPr>
          <a:xfrm>
            <a:off x="1419924" y="2579934"/>
            <a:ext cx="4753894" cy="2041400"/>
          </a:xfrm>
          <a:prstGeom prst="roundRect">
            <a:avLst>
              <a:gd name="adj" fmla="val 1956"/>
            </a:avLst>
          </a:prstGeom>
          <a:noFill/>
          <a:ln w="28575">
            <a:solidFill>
              <a:srgbClr val="3DB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0" name="矩形: 圆角 79">
            <a:extLst>
              <a:ext uri="{FF2B5EF4-FFF2-40B4-BE49-F238E27FC236}">
                <a16:creationId xmlns:a16="http://schemas.microsoft.com/office/drawing/2014/main" id="{3B58E982-A461-4A4E-8B4D-FE622335C7F7}"/>
              </a:ext>
            </a:extLst>
          </p:cNvPr>
          <p:cNvSpPr/>
          <p:nvPr/>
        </p:nvSpPr>
        <p:spPr>
          <a:xfrm>
            <a:off x="1235418" y="3115139"/>
            <a:ext cx="376880" cy="1055774"/>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部分任务</a:t>
            </a:r>
          </a:p>
        </p:txBody>
      </p:sp>
      <p:sp>
        <p:nvSpPr>
          <p:cNvPr id="81" name="矩形: 圆角 80">
            <a:extLst>
              <a:ext uri="{FF2B5EF4-FFF2-40B4-BE49-F238E27FC236}">
                <a16:creationId xmlns:a16="http://schemas.microsoft.com/office/drawing/2014/main" id="{DFA1D4D3-DAFA-4974-AA9F-44C8EFF29E6B}"/>
              </a:ext>
            </a:extLst>
          </p:cNvPr>
          <p:cNvSpPr/>
          <p:nvPr/>
        </p:nvSpPr>
        <p:spPr>
          <a:xfrm>
            <a:off x="1722347" y="2697981"/>
            <a:ext cx="1283479" cy="856865"/>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看视频</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p>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看视频获得</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5</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金币，</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1</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天可看</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10</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个视频</a:t>
            </a:r>
          </a:p>
        </p:txBody>
      </p:sp>
      <p:sp>
        <p:nvSpPr>
          <p:cNvPr id="84" name="矩形: 圆角 83">
            <a:extLst>
              <a:ext uri="{FF2B5EF4-FFF2-40B4-BE49-F238E27FC236}">
                <a16:creationId xmlns:a16="http://schemas.microsoft.com/office/drawing/2014/main" id="{F7F269A2-F385-48BE-999B-C090FD71F210}"/>
              </a:ext>
            </a:extLst>
          </p:cNvPr>
          <p:cNvSpPr/>
          <p:nvPr/>
        </p:nvSpPr>
        <p:spPr>
          <a:xfrm>
            <a:off x="3748887" y="3604941"/>
            <a:ext cx="2166584" cy="856865"/>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新用户观看视频教程</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p>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观看每个视频教程可获得</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50</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金币</a:t>
            </a:r>
          </a:p>
        </p:txBody>
      </p:sp>
      <p:cxnSp>
        <p:nvCxnSpPr>
          <p:cNvPr id="86" name="直接箭头连接符 85">
            <a:extLst>
              <a:ext uri="{FF2B5EF4-FFF2-40B4-BE49-F238E27FC236}">
                <a16:creationId xmlns:a16="http://schemas.microsoft.com/office/drawing/2014/main" id="{6C1D4C14-59CF-4024-ABF0-63989593AB26}"/>
              </a:ext>
            </a:extLst>
          </p:cNvPr>
          <p:cNvCxnSpPr>
            <a:cxnSpLocks/>
          </p:cNvCxnSpPr>
          <p:nvPr/>
        </p:nvCxnSpPr>
        <p:spPr>
          <a:xfrm>
            <a:off x="7213652" y="2051222"/>
            <a:ext cx="0" cy="396145"/>
          </a:xfrm>
          <a:prstGeom prst="straightConnector1">
            <a:avLst/>
          </a:prstGeom>
          <a:ln w="28575">
            <a:solidFill>
              <a:srgbClr val="3DB2FF"/>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F62C2C30-9102-440A-877B-B3BDAE9FDEE6}"/>
              </a:ext>
            </a:extLst>
          </p:cNvPr>
          <p:cNvCxnSpPr>
            <a:cxnSpLocks/>
          </p:cNvCxnSpPr>
          <p:nvPr/>
        </p:nvCxnSpPr>
        <p:spPr>
          <a:xfrm>
            <a:off x="3547817" y="2031957"/>
            <a:ext cx="0" cy="396145"/>
          </a:xfrm>
          <a:prstGeom prst="straightConnector1">
            <a:avLst/>
          </a:prstGeom>
          <a:ln w="28575">
            <a:solidFill>
              <a:srgbClr val="3DB2FF"/>
            </a:solidFill>
            <a:tailEnd type="triangle"/>
          </a:ln>
        </p:spPr>
        <p:style>
          <a:lnRef idx="1">
            <a:schemeClr val="accent1"/>
          </a:lnRef>
          <a:fillRef idx="0">
            <a:schemeClr val="accent1"/>
          </a:fillRef>
          <a:effectRef idx="0">
            <a:schemeClr val="accent1"/>
          </a:effectRef>
          <a:fontRef idx="minor">
            <a:schemeClr val="tx1"/>
          </a:fontRef>
        </p:style>
      </p:cxnSp>
      <p:sp>
        <p:nvSpPr>
          <p:cNvPr id="96" name="矩形: 圆角 95">
            <a:extLst>
              <a:ext uri="{FF2B5EF4-FFF2-40B4-BE49-F238E27FC236}">
                <a16:creationId xmlns:a16="http://schemas.microsoft.com/office/drawing/2014/main" id="{5C69D813-96AC-491C-ABC8-90A0C7E6B8C5}"/>
              </a:ext>
            </a:extLst>
          </p:cNvPr>
          <p:cNvSpPr/>
          <p:nvPr/>
        </p:nvSpPr>
        <p:spPr>
          <a:xfrm>
            <a:off x="6405977" y="2579933"/>
            <a:ext cx="1976823" cy="2075819"/>
          </a:xfrm>
          <a:prstGeom prst="roundRect">
            <a:avLst>
              <a:gd name="adj" fmla="val 4280"/>
            </a:avLst>
          </a:prstGeom>
          <a:noFill/>
          <a:ln w="28575">
            <a:solidFill>
              <a:srgbClr val="FF2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97" name="矩形: 圆角 96">
            <a:extLst>
              <a:ext uri="{FF2B5EF4-FFF2-40B4-BE49-F238E27FC236}">
                <a16:creationId xmlns:a16="http://schemas.microsoft.com/office/drawing/2014/main" id="{C54CDF0F-E84E-47F3-A86C-62021539423C}"/>
              </a:ext>
            </a:extLst>
          </p:cNvPr>
          <p:cNvSpPr/>
          <p:nvPr/>
        </p:nvSpPr>
        <p:spPr>
          <a:xfrm>
            <a:off x="8225908" y="2934291"/>
            <a:ext cx="376880" cy="1315266"/>
          </a:xfrm>
          <a:prstGeom prst="roundRect">
            <a:avLst/>
          </a:prstGeom>
          <a:solidFill>
            <a:srgbClr val="FF2115"/>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部分其余内容</a:t>
            </a:r>
          </a:p>
        </p:txBody>
      </p:sp>
      <p:sp>
        <p:nvSpPr>
          <p:cNvPr id="100" name="矩形: 圆角 99">
            <a:extLst>
              <a:ext uri="{FF2B5EF4-FFF2-40B4-BE49-F238E27FC236}">
                <a16:creationId xmlns:a16="http://schemas.microsoft.com/office/drawing/2014/main" id="{3FBFDDE2-C233-4540-BAD5-64BEEAC22894}"/>
              </a:ext>
            </a:extLst>
          </p:cNvPr>
          <p:cNvSpPr/>
          <p:nvPr/>
        </p:nvSpPr>
        <p:spPr>
          <a:xfrm>
            <a:off x="6556648" y="2693338"/>
            <a:ext cx="1389891" cy="827072"/>
          </a:xfrm>
          <a:prstGeom prst="roundRect">
            <a:avLst/>
          </a:prstGeom>
          <a:solidFill>
            <a:srgbClr val="FF2115"/>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注册奖励</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p>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注册后可领取</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25</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卢比</a:t>
            </a:r>
            <a:endPar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01" name="矩形: 圆角 100">
            <a:extLst>
              <a:ext uri="{FF2B5EF4-FFF2-40B4-BE49-F238E27FC236}">
                <a16:creationId xmlns:a16="http://schemas.microsoft.com/office/drawing/2014/main" id="{80340148-1256-42D3-A035-E491FFB26C9A}"/>
              </a:ext>
            </a:extLst>
          </p:cNvPr>
          <p:cNvSpPr/>
          <p:nvPr/>
        </p:nvSpPr>
        <p:spPr>
          <a:xfrm>
            <a:off x="6586065" y="3610098"/>
            <a:ext cx="1389891" cy="856865"/>
          </a:xfrm>
          <a:prstGeom prst="roundRect">
            <a:avLst/>
          </a:prstGeom>
          <a:solidFill>
            <a:srgbClr val="FF2115"/>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新用户奖励</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p>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新用户可领取</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8</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卢比</a:t>
            </a:r>
            <a:endPar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02" name="矩形: 圆角 101">
            <a:extLst>
              <a:ext uri="{FF2B5EF4-FFF2-40B4-BE49-F238E27FC236}">
                <a16:creationId xmlns:a16="http://schemas.microsoft.com/office/drawing/2014/main" id="{830414C8-D23C-4F7B-8972-6035F84F8C22}"/>
              </a:ext>
            </a:extLst>
          </p:cNvPr>
          <p:cNvSpPr/>
          <p:nvPr/>
        </p:nvSpPr>
        <p:spPr>
          <a:xfrm>
            <a:off x="1691453" y="1301359"/>
            <a:ext cx="1388851" cy="1135333"/>
          </a:xfrm>
          <a:prstGeom prst="roundRect">
            <a:avLst>
              <a:gd name="adj" fmla="val 8089"/>
            </a:avLst>
          </a:prstGeom>
          <a:noFill/>
          <a:ln w="28575">
            <a:solidFill>
              <a:srgbClr val="3DB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3" name="矩形: 圆角 102">
            <a:extLst>
              <a:ext uri="{FF2B5EF4-FFF2-40B4-BE49-F238E27FC236}">
                <a16:creationId xmlns:a16="http://schemas.microsoft.com/office/drawing/2014/main" id="{16645C25-3581-41E2-86C7-03EAB496C826}"/>
              </a:ext>
            </a:extLst>
          </p:cNvPr>
          <p:cNvSpPr/>
          <p:nvPr/>
        </p:nvSpPr>
        <p:spPr>
          <a:xfrm>
            <a:off x="1522866" y="1379895"/>
            <a:ext cx="347589" cy="978260"/>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兑换比例</a:t>
            </a:r>
          </a:p>
        </p:txBody>
      </p:sp>
      <p:sp>
        <p:nvSpPr>
          <p:cNvPr id="105" name="矩形 104">
            <a:extLst>
              <a:ext uri="{FF2B5EF4-FFF2-40B4-BE49-F238E27FC236}">
                <a16:creationId xmlns:a16="http://schemas.microsoft.com/office/drawing/2014/main" id="{917115C3-3B1B-4908-9592-8965DE91899F}"/>
              </a:ext>
            </a:extLst>
          </p:cNvPr>
          <p:cNvSpPr/>
          <p:nvPr/>
        </p:nvSpPr>
        <p:spPr>
          <a:xfrm>
            <a:off x="1840306" y="1738369"/>
            <a:ext cx="1303562" cy="461665"/>
          </a:xfrm>
          <a:prstGeom prst="rect">
            <a:avLst/>
          </a:prstGeom>
          <a:noFill/>
        </p:spPr>
        <p:txBody>
          <a:bodyPr wrap="none" lIns="91440" tIns="45720" rIns="91440" bIns="45720">
            <a:spAutoFit/>
          </a:bodyPr>
          <a:lstStyle/>
          <a:p>
            <a:r>
              <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250</a:t>
            </a:r>
            <a:r>
              <a:rPr lang="zh-CN" altLang="en-US"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金币 </a:t>
            </a:r>
            <a:r>
              <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 1</a:t>
            </a:r>
            <a:r>
              <a:rPr lang="zh-CN" altLang="en-US"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卢比</a:t>
            </a:r>
            <a:endPar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endPar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7" name="矩形: 圆角 106">
            <a:extLst>
              <a:ext uri="{FF2B5EF4-FFF2-40B4-BE49-F238E27FC236}">
                <a16:creationId xmlns:a16="http://schemas.microsoft.com/office/drawing/2014/main" id="{DEDAFE51-4BC7-4802-A788-265B469CD5B2}"/>
              </a:ext>
            </a:extLst>
          </p:cNvPr>
          <p:cNvSpPr/>
          <p:nvPr/>
        </p:nvSpPr>
        <p:spPr>
          <a:xfrm>
            <a:off x="3059576" y="2686706"/>
            <a:ext cx="1429796" cy="856865"/>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编辑个人资料</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p>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填写个人信息，赚取</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200</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金币</a:t>
            </a:r>
            <a:endPar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08" name="矩形: 圆角 107">
            <a:extLst>
              <a:ext uri="{FF2B5EF4-FFF2-40B4-BE49-F238E27FC236}">
                <a16:creationId xmlns:a16="http://schemas.microsoft.com/office/drawing/2014/main" id="{A7F16364-8F24-493B-BDF6-489D30631C78}"/>
              </a:ext>
            </a:extLst>
          </p:cNvPr>
          <p:cNvSpPr/>
          <p:nvPr/>
        </p:nvSpPr>
        <p:spPr>
          <a:xfrm>
            <a:off x="4543122" y="2697981"/>
            <a:ext cx="1512296" cy="817787"/>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lang="en-US" altLang="zh-CN" sz="12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Vahak</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注册</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p>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在</a:t>
            </a:r>
            <a:r>
              <a:rPr lang="en-US" altLang="zh-CN" sz="12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Vahak</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上注册可以获得</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1100</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金币</a:t>
            </a:r>
            <a:endPar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09" name="矩形: 圆角 108">
            <a:extLst>
              <a:ext uri="{FF2B5EF4-FFF2-40B4-BE49-F238E27FC236}">
                <a16:creationId xmlns:a16="http://schemas.microsoft.com/office/drawing/2014/main" id="{EB722D1B-E0FE-44E9-A09B-93EF68686E27}"/>
              </a:ext>
            </a:extLst>
          </p:cNvPr>
          <p:cNvSpPr/>
          <p:nvPr/>
        </p:nvSpPr>
        <p:spPr>
          <a:xfrm>
            <a:off x="1757425" y="3643757"/>
            <a:ext cx="1930297" cy="833898"/>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注册</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&amp;</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使用</a:t>
            </a:r>
            <a:r>
              <a:rPr lang="en-US" altLang="zh-CN" sz="12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Winzo</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p>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注册并使用</a:t>
            </a:r>
            <a:r>
              <a:rPr lang="en-US" altLang="zh-CN" sz="12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Winzo</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，可以获得</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2000</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金币</a:t>
            </a:r>
            <a:endPar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31" name="矩形: 圆角 30">
            <a:extLst>
              <a:ext uri="{FF2B5EF4-FFF2-40B4-BE49-F238E27FC236}">
                <a16:creationId xmlns:a16="http://schemas.microsoft.com/office/drawing/2014/main" id="{AF9F0ABD-5F61-4E0A-B17E-19DD5AFCFF71}"/>
              </a:ext>
            </a:extLst>
          </p:cNvPr>
          <p:cNvSpPr/>
          <p:nvPr/>
        </p:nvSpPr>
        <p:spPr>
          <a:xfrm>
            <a:off x="1419924" y="4744664"/>
            <a:ext cx="6962876" cy="1418106"/>
          </a:xfrm>
          <a:prstGeom prst="roundRect">
            <a:avLst>
              <a:gd name="adj" fmla="val 1956"/>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32" name="矩形 31">
            <a:extLst>
              <a:ext uri="{FF2B5EF4-FFF2-40B4-BE49-F238E27FC236}">
                <a16:creationId xmlns:a16="http://schemas.microsoft.com/office/drawing/2014/main" id="{BE53C80F-76BF-4AC1-914F-C876F3E857D3}"/>
              </a:ext>
            </a:extLst>
          </p:cNvPr>
          <p:cNvSpPr/>
          <p:nvPr/>
        </p:nvSpPr>
        <p:spPr>
          <a:xfrm>
            <a:off x="5749359" y="4883822"/>
            <a:ext cx="1433785" cy="1200329"/>
          </a:xfrm>
          <a:prstGeom prst="rect">
            <a:avLst/>
          </a:prstGeom>
          <a:noFill/>
        </p:spPr>
        <p:txBody>
          <a:bodyPr wrap="square" lIns="91440" tIns="45720" rIns="91440" bIns="45720">
            <a:spAutoFit/>
          </a:bodyPr>
          <a:lstStyle/>
          <a:p>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广告变现</a:t>
            </a:r>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p>
          <a:p>
            <a:r>
              <a:rPr lang="zh-CN" altLang="en-US"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在</a:t>
            </a:r>
            <a:r>
              <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App</a:t>
            </a:r>
            <a:r>
              <a:rPr lang="zh-CN" altLang="en-US"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内各个页面存在大量广告（如</a:t>
            </a:r>
            <a:r>
              <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Banner</a:t>
            </a:r>
            <a:r>
              <a:rPr lang="zh-CN" altLang="en-US"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广告），</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厂商可利用广告变现获利</a:t>
            </a:r>
            <a:endPar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33" name="矩形: 圆角 32">
            <a:extLst>
              <a:ext uri="{FF2B5EF4-FFF2-40B4-BE49-F238E27FC236}">
                <a16:creationId xmlns:a16="http://schemas.microsoft.com/office/drawing/2014/main" id="{C0F0ED12-9C1B-47F5-AB07-983FA7D69694}"/>
              </a:ext>
            </a:extLst>
          </p:cNvPr>
          <p:cNvSpPr/>
          <p:nvPr/>
        </p:nvSpPr>
        <p:spPr>
          <a:xfrm>
            <a:off x="1235418" y="4944771"/>
            <a:ext cx="376880" cy="1055774"/>
          </a:xfrm>
          <a:prstGeom prst="roundRect">
            <a:avLst/>
          </a:prstGeom>
          <a:solidFill>
            <a:schemeClr val="bg1">
              <a:lumMod val="85000"/>
            </a:schemeClr>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盈利方式</a:t>
            </a:r>
          </a:p>
        </p:txBody>
      </p:sp>
      <p:sp>
        <p:nvSpPr>
          <p:cNvPr id="34" name="矩形 33">
            <a:extLst>
              <a:ext uri="{FF2B5EF4-FFF2-40B4-BE49-F238E27FC236}">
                <a16:creationId xmlns:a16="http://schemas.microsoft.com/office/drawing/2014/main" id="{92C77DE5-8E75-4374-A80B-5F76C644BD93}"/>
              </a:ext>
            </a:extLst>
          </p:cNvPr>
          <p:cNvSpPr/>
          <p:nvPr/>
        </p:nvSpPr>
        <p:spPr>
          <a:xfrm>
            <a:off x="1585503" y="4880392"/>
            <a:ext cx="2683676" cy="1200329"/>
          </a:xfrm>
          <a:prstGeom prst="rect">
            <a:avLst/>
          </a:prstGeom>
          <a:noFill/>
        </p:spPr>
        <p:txBody>
          <a:bodyPr wrap="square" lIns="91440" tIns="45720" rIns="91440" bIns="45720">
            <a:spAutoFit/>
          </a:bodyPr>
          <a:lstStyle/>
          <a:p>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与合作方达成合作进行引流</a:t>
            </a:r>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p>
          <a:p>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App</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内有大量注册或使用某款</a:t>
            </a:r>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App</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即可获得游戏金币的任务。该任务实质上是通过</a:t>
            </a:r>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Roz Dhan</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这款</a:t>
            </a:r>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App</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，为其它</a:t>
            </a:r>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App</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进行导流。 同时</a:t>
            </a:r>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Roz Dhan</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还通过限时奖励刺激用户体验合作方</a:t>
            </a:r>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App </a:t>
            </a:r>
            <a:endPar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5" name="图片 4">
            <a:extLst>
              <a:ext uri="{FF2B5EF4-FFF2-40B4-BE49-F238E27FC236}">
                <a16:creationId xmlns:a16="http://schemas.microsoft.com/office/drawing/2014/main" id="{2B6BEBFE-E2E0-4331-9AFE-AF0C8A33BB24}"/>
              </a:ext>
            </a:extLst>
          </p:cNvPr>
          <p:cNvPicPr>
            <a:picLocks noChangeAspect="1"/>
          </p:cNvPicPr>
          <p:nvPr/>
        </p:nvPicPr>
        <p:blipFill>
          <a:blip r:embed="rId3"/>
          <a:stretch>
            <a:fillRect/>
          </a:stretch>
        </p:blipFill>
        <p:spPr>
          <a:xfrm>
            <a:off x="4201328" y="5098121"/>
            <a:ext cx="1433785" cy="508959"/>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a16="http://schemas.microsoft.com/office/drawing/2014/main" id="{1BE52EEF-E24F-4A3A-AB6A-277BBCB3F081}"/>
              </a:ext>
            </a:extLst>
          </p:cNvPr>
          <p:cNvPicPr>
            <a:picLocks noChangeAspect="1"/>
          </p:cNvPicPr>
          <p:nvPr/>
        </p:nvPicPr>
        <p:blipFill>
          <a:blip r:embed="rId4"/>
          <a:stretch>
            <a:fillRect/>
          </a:stretch>
        </p:blipFill>
        <p:spPr>
          <a:xfrm>
            <a:off x="7202630" y="4925829"/>
            <a:ext cx="1016062" cy="1055775"/>
          </a:xfrm>
          <a:prstGeom prst="rect">
            <a:avLst/>
          </a:prstGeom>
          <a:ln>
            <a:noFill/>
          </a:ln>
          <a:effectLst>
            <a:outerShdw blurRad="292100" dist="139700" dir="2700000" algn="tl" rotWithShape="0">
              <a:srgbClr val="333333">
                <a:alpha val="65000"/>
              </a:srgbClr>
            </a:outerShdw>
          </a:effectLst>
        </p:spPr>
      </p:pic>
      <p:grpSp>
        <p:nvGrpSpPr>
          <p:cNvPr id="39" name="组合 38">
            <a:extLst>
              <a:ext uri="{FF2B5EF4-FFF2-40B4-BE49-F238E27FC236}">
                <a16:creationId xmlns:a16="http://schemas.microsoft.com/office/drawing/2014/main" id="{429B0327-3023-48E7-ABD4-CFA7DE099108}"/>
              </a:ext>
            </a:extLst>
          </p:cNvPr>
          <p:cNvGrpSpPr/>
          <p:nvPr/>
        </p:nvGrpSpPr>
        <p:grpSpPr>
          <a:xfrm>
            <a:off x="9505865" y="5546410"/>
            <a:ext cx="1970369" cy="763675"/>
            <a:chOff x="6847279" y="984486"/>
            <a:chExt cx="2265114" cy="763675"/>
          </a:xfrm>
        </p:grpSpPr>
        <p:sp>
          <p:nvSpPr>
            <p:cNvPr id="40" name="矩形 39">
              <a:extLst>
                <a:ext uri="{FF2B5EF4-FFF2-40B4-BE49-F238E27FC236}">
                  <a16:creationId xmlns:a16="http://schemas.microsoft.com/office/drawing/2014/main" id="{B03B0D3E-BFA6-4445-B1E8-E640F5B9D85D}"/>
                </a:ext>
              </a:extLst>
            </p:cNvPr>
            <p:cNvSpPr/>
            <p:nvPr/>
          </p:nvSpPr>
          <p:spPr>
            <a:xfrm flipV="1">
              <a:off x="6847279" y="1092059"/>
              <a:ext cx="419678" cy="45719"/>
            </a:xfrm>
            <a:prstGeom prst="rect">
              <a:avLst/>
            </a:prstGeom>
            <a:solidFill>
              <a:srgbClr val="3D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41" name="文本框 40">
              <a:extLst>
                <a:ext uri="{FF2B5EF4-FFF2-40B4-BE49-F238E27FC236}">
                  <a16:creationId xmlns:a16="http://schemas.microsoft.com/office/drawing/2014/main" id="{F693F0FC-78A9-40EB-A8C3-0C5F8DACED28}"/>
                </a:ext>
              </a:extLst>
            </p:cNvPr>
            <p:cNvSpPr txBox="1"/>
            <p:nvPr/>
          </p:nvSpPr>
          <p:spPr>
            <a:xfrm>
              <a:off x="7282591" y="984486"/>
              <a:ext cx="18298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核心循环</a:t>
              </a:r>
            </a:p>
          </p:txBody>
        </p:sp>
        <p:sp>
          <p:nvSpPr>
            <p:cNvPr id="42" name="文本框 41">
              <a:extLst>
                <a:ext uri="{FF2B5EF4-FFF2-40B4-BE49-F238E27FC236}">
                  <a16:creationId xmlns:a16="http://schemas.microsoft.com/office/drawing/2014/main" id="{FE522FE6-FB8B-490A-BE69-AAEB05E74874}"/>
                </a:ext>
              </a:extLst>
            </p:cNvPr>
            <p:cNvSpPr txBox="1"/>
            <p:nvPr/>
          </p:nvSpPr>
          <p:spPr>
            <a:xfrm>
              <a:off x="7277233" y="1247679"/>
              <a:ext cx="18298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外围</a:t>
              </a:r>
              <a:r>
                <a:rPr kumimoji="0" lang="zh-CN" altLang="en-US" sz="10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辅助</a:t>
              </a:r>
            </a:p>
          </p:txBody>
        </p:sp>
        <p:sp>
          <p:nvSpPr>
            <p:cNvPr id="43" name="文本框 42">
              <a:extLst>
                <a:ext uri="{FF2B5EF4-FFF2-40B4-BE49-F238E27FC236}">
                  <a16:creationId xmlns:a16="http://schemas.microsoft.com/office/drawing/2014/main" id="{D1D076C2-B8D6-4F87-BB38-AC62FDEE9FCF}"/>
                </a:ext>
              </a:extLst>
            </p:cNvPr>
            <p:cNvSpPr txBox="1"/>
            <p:nvPr/>
          </p:nvSpPr>
          <p:spPr>
            <a:xfrm>
              <a:off x="7266957" y="1501940"/>
              <a:ext cx="18298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盈利点</a:t>
              </a:r>
              <a:r>
                <a:rPr kumimoji="0" lang="zh-CN" altLang="en-US" sz="10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设计</a:t>
              </a:r>
            </a:p>
          </p:txBody>
        </p:sp>
      </p:grpSp>
      <p:sp>
        <p:nvSpPr>
          <p:cNvPr id="44" name="矩形 43">
            <a:extLst>
              <a:ext uri="{FF2B5EF4-FFF2-40B4-BE49-F238E27FC236}">
                <a16:creationId xmlns:a16="http://schemas.microsoft.com/office/drawing/2014/main" id="{18D45CE1-CB62-49DB-B61F-7068A339E813}"/>
              </a:ext>
            </a:extLst>
          </p:cNvPr>
          <p:cNvSpPr/>
          <p:nvPr/>
        </p:nvSpPr>
        <p:spPr>
          <a:xfrm flipV="1">
            <a:off x="9509191" y="5907494"/>
            <a:ext cx="365068" cy="45719"/>
          </a:xfrm>
          <a:prstGeom prst="rect">
            <a:avLst/>
          </a:prstGeom>
          <a:solidFill>
            <a:srgbClr val="FF2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45" name="矩形 44">
            <a:extLst>
              <a:ext uri="{FF2B5EF4-FFF2-40B4-BE49-F238E27FC236}">
                <a16:creationId xmlns:a16="http://schemas.microsoft.com/office/drawing/2014/main" id="{099E27FB-269F-416E-BCEE-AD49BDDF0B71}"/>
              </a:ext>
            </a:extLst>
          </p:cNvPr>
          <p:cNvSpPr/>
          <p:nvPr/>
        </p:nvSpPr>
        <p:spPr>
          <a:xfrm flipV="1">
            <a:off x="9509191" y="6155398"/>
            <a:ext cx="365068"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Tree>
    <p:extLst>
      <p:ext uri="{BB962C8B-B14F-4D97-AF65-F5344CB8AC3E}">
        <p14:creationId xmlns:p14="http://schemas.microsoft.com/office/powerpoint/2010/main" val="2161707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E8D1939-46C4-4A3E-AC9E-34C754F122B1}"/>
              </a:ext>
            </a:extLst>
          </p:cNvPr>
          <p:cNvSpPr txBox="1"/>
          <p:nvPr/>
        </p:nvSpPr>
        <p:spPr>
          <a:xfrm>
            <a:off x="1286578" y="637752"/>
            <a:ext cx="9918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商店页截图凸显游戏内具有丰富金钱奖励，而真人宣传视频有利于增强用户对于</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的信任</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9" name="任意形状 9">
            <a:extLst>
              <a:ext uri="{FF2B5EF4-FFF2-40B4-BE49-F238E27FC236}">
                <a16:creationId xmlns:a16="http://schemas.microsoft.com/office/drawing/2014/main" id="{2A9954C3-A862-4649-80BE-D1B26C1732D9}"/>
              </a:ext>
            </a:extLst>
          </p:cNvPr>
          <p:cNvSpPr/>
          <p:nvPr/>
        </p:nvSpPr>
        <p:spPr>
          <a:xfrm>
            <a:off x="9083919" y="1280782"/>
            <a:ext cx="2181151" cy="4248656"/>
          </a:xfrm>
          <a:custGeom>
            <a:avLst/>
            <a:gdLst>
              <a:gd name="connsiteX0" fmla="*/ 432998 w 2674170"/>
              <a:gd name="connsiteY0" fmla="*/ 0 h 5240638"/>
              <a:gd name="connsiteX1" fmla="*/ 2239550 w 2674170"/>
              <a:gd name="connsiteY1" fmla="*/ 0 h 5240638"/>
              <a:gd name="connsiteX2" fmla="*/ 2642795 w 2674170"/>
              <a:gd name="connsiteY2" fmla="*/ 403245 h 5240638"/>
              <a:gd name="connsiteX3" fmla="*/ 2642795 w 2674170"/>
              <a:gd name="connsiteY3" fmla="*/ 1216680 h 5240638"/>
              <a:gd name="connsiteX4" fmla="*/ 2674170 w 2674170"/>
              <a:gd name="connsiteY4" fmla="*/ 1216680 h 5240638"/>
              <a:gd name="connsiteX5" fmla="*/ 2674170 w 2674170"/>
              <a:gd name="connsiteY5" fmla="*/ 1840624 h 5240638"/>
              <a:gd name="connsiteX6" fmla="*/ 2642795 w 2674170"/>
              <a:gd name="connsiteY6" fmla="*/ 1840624 h 5240638"/>
              <a:gd name="connsiteX7" fmla="*/ 2642795 w 2674170"/>
              <a:gd name="connsiteY7" fmla="*/ 4837393 h 5240638"/>
              <a:gd name="connsiteX8" fmla="*/ 2239550 w 2674170"/>
              <a:gd name="connsiteY8" fmla="*/ 5240638 h 5240638"/>
              <a:gd name="connsiteX9" fmla="*/ 432998 w 2674170"/>
              <a:gd name="connsiteY9" fmla="*/ 5240638 h 5240638"/>
              <a:gd name="connsiteX10" fmla="*/ 29753 w 2674170"/>
              <a:gd name="connsiteY10" fmla="*/ 4837393 h 5240638"/>
              <a:gd name="connsiteX11" fmla="*/ 29753 w 2674170"/>
              <a:gd name="connsiteY11" fmla="*/ 1910548 h 5240638"/>
              <a:gd name="connsiteX12" fmla="*/ 0 w 2674170"/>
              <a:gd name="connsiteY12" fmla="*/ 1910548 h 5240638"/>
              <a:gd name="connsiteX13" fmla="*/ 0 w 2674170"/>
              <a:gd name="connsiteY13" fmla="*/ 1548374 h 5240638"/>
              <a:gd name="connsiteX14" fmla="*/ 29753 w 2674170"/>
              <a:gd name="connsiteY14" fmla="*/ 1548374 h 5240638"/>
              <a:gd name="connsiteX15" fmla="*/ 29753 w 2674170"/>
              <a:gd name="connsiteY15" fmla="*/ 1467692 h 5240638"/>
              <a:gd name="connsiteX16" fmla="*/ 0 w 2674170"/>
              <a:gd name="connsiteY16" fmla="*/ 1467692 h 5240638"/>
              <a:gd name="connsiteX17" fmla="*/ 0 w 2674170"/>
              <a:gd name="connsiteY17" fmla="*/ 1105518 h 5240638"/>
              <a:gd name="connsiteX18" fmla="*/ 29753 w 2674170"/>
              <a:gd name="connsiteY18" fmla="*/ 1105518 h 5240638"/>
              <a:gd name="connsiteX19" fmla="*/ 29753 w 2674170"/>
              <a:gd name="connsiteY19" fmla="*/ 915466 h 5240638"/>
              <a:gd name="connsiteX20" fmla="*/ 0 w 2674170"/>
              <a:gd name="connsiteY20" fmla="*/ 915466 h 5240638"/>
              <a:gd name="connsiteX21" fmla="*/ 0 w 2674170"/>
              <a:gd name="connsiteY21" fmla="*/ 696727 h 5240638"/>
              <a:gd name="connsiteX22" fmla="*/ 29753 w 2674170"/>
              <a:gd name="connsiteY22" fmla="*/ 696727 h 5240638"/>
              <a:gd name="connsiteX23" fmla="*/ 29753 w 2674170"/>
              <a:gd name="connsiteY23" fmla="*/ 403245 h 5240638"/>
              <a:gd name="connsiteX24" fmla="*/ 432998 w 2674170"/>
              <a:gd name="connsiteY24" fmla="*/ 0 h 524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74170" h="5240638">
                <a:moveTo>
                  <a:pt x="432998" y="0"/>
                </a:moveTo>
                <a:lnTo>
                  <a:pt x="2239550" y="0"/>
                </a:lnTo>
                <a:cubicBezTo>
                  <a:pt x="2462256" y="0"/>
                  <a:pt x="2642795" y="180539"/>
                  <a:pt x="2642795" y="403245"/>
                </a:cubicBezTo>
                <a:lnTo>
                  <a:pt x="2642795" y="1216680"/>
                </a:lnTo>
                <a:lnTo>
                  <a:pt x="2674170" y="1216680"/>
                </a:lnTo>
                <a:lnTo>
                  <a:pt x="2674170" y="1840624"/>
                </a:lnTo>
                <a:lnTo>
                  <a:pt x="2642795" y="1840624"/>
                </a:lnTo>
                <a:lnTo>
                  <a:pt x="2642795" y="4837393"/>
                </a:lnTo>
                <a:cubicBezTo>
                  <a:pt x="2642795" y="5060099"/>
                  <a:pt x="2462256" y="5240638"/>
                  <a:pt x="2239550" y="5240638"/>
                </a:cubicBezTo>
                <a:lnTo>
                  <a:pt x="432998" y="5240638"/>
                </a:lnTo>
                <a:cubicBezTo>
                  <a:pt x="210292" y="5240638"/>
                  <a:pt x="29753" y="5060099"/>
                  <a:pt x="29753" y="4837393"/>
                </a:cubicBezTo>
                <a:lnTo>
                  <a:pt x="29753" y="1910548"/>
                </a:lnTo>
                <a:lnTo>
                  <a:pt x="0" y="1910548"/>
                </a:lnTo>
                <a:lnTo>
                  <a:pt x="0" y="1548374"/>
                </a:lnTo>
                <a:lnTo>
                  <a:pt x="29753" y="1548374"/>
                </a:lnTo>
                <a:lnTo>
                  <a:pt x="29753" y="1467692"/>
                </a:lnTo>
                <a:lnTo>
                  <a:pt x="0" y="1467692"/>
                </a:lnTo>
                <a:lnTo>
                  <a:pt x="0" y="1105518"/>
                </a:lnTo>
                <a:lnTo>
                  <a:pt x="29753" y="1105518"/>
                </a:lnTo>
                <a:lnTo>
                  <a:pt x="29753" y="915466"/>
                </a:lnTo>
                <a:lnTo>
                  <a:pt x="0" y="915466"/>
                </a:lnTo>
                <a:lnTo>
                  <a:pt x="0" y="696727"/>
                </a:lnTo>
                <a:lnTo>
                  <a:pt x="29753" y="696727"/>
                </a:lnTo>
                <a:lnTo>
                  <a:pt x="29753" y="403245"/>
                </a:lnTo>
                <a:cubicBezTo>
                  <a:pt x="29753" y="180539"/>
                  <a:pt x="210292" y="0"/>
                  <a:pt x="432998" y="0"/>
                </a:cubicBezTo>
                <a:close/>
              </a:path>
            </a:pathLst>
          </a:custGeom>
          <a:solidFill>
            <a:schemeClr val="bg1">
              <a:lumMod val="95000"/>
            </a:schemeClr>
          </a:solidFill>
          <a:ln w="19050">
            <a:noFill/>
          </a:ln>
          <a:effectLst>
            <a:outerShdw blurRad="381000" dist="76200" dir="2700000" sx="102000" sy="102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10" name="Picture 2">
            <a:extLst>
              <a:ext uri="{FF2B5EF4-FFF2-40B4-BE49-F238E27FC236}">
                <a16:creationId xmlns:a16="http://schemas.microsoft.com/office/drawing/2014/main" id="{D8E7F222-3832-4260-A58F-8E4EDA1929EA}"/>
              </a:ext>
            </a:extLst>
          </p:cNvPr>
          <p:cNvPicPr>
            <a:picLocks noChangeAspect="1" noChangeArrowheads="1"/>
          </p:cNvPicPr>
          <p:nvPr/>
        </p:nvPicPr>
        <p:blipFill>
          <a:blip r:embed="rId2"/>
          <a:srcRect l="6742" r="6742"/>
          <a:stretch/>
        </p:blipFill>
        <p:spPr bwMode="auto">
          <a:xfrm>
            <a:off x="9222247" y="1441052"/>
            <a:ext cx="1906597" cy="3915008"/>
          </a:xfrm>
          <a:prstGeom prst="roundRect">
            <a:avLst>
              <a:gd name="adj" fmla="val 12400"/>
            </a:avLst>
          </a:prstGeom>
          <a:solidFill>
            <a:srgbClr val="FFFFFF">
              <a:shade val="85000"/>
            </a:srgbClr>
          </a:solidFill>
          <a:ln>
            <a:noFill/>
          </a:ln>
          <a:effectLst>
            <a:reflection endPos="0" dist="5000" dir="5400000" sy="-100000" algn="bl" rotWithShape="0"/>
          </a:effectLst>
        </p:spPr>
      </p:pic>
      <p:sp>
        <p:nvSpPr>
          <p:cNvPr id="11" name="任意形状 9">
            <a:extLst>
              <a:ext uri="{FF2B5EF4-FFF2-40B4-BE49-F238E27FC236}">
                <a16:creationId xmlns:a16="http://schemas.microsoft.com/office/drawing/2014/main" id="{FD32241F-6187-4950-ADA5-C29280C1F944}"/>
              </a:ext>
            </a:extLst>
          </p:cNvPr>
          <p:cNvSpPr/>
          <p:nvPr/>
        </p:nvSpPr>
        <p:spPr>
          <a:xfrm>
            <a:off x="6569319" y="1285862"/>
            <a:ext cx="2181151" cy="4248656"/>
          </a:xfrm>
          <a:custGeom>
            <a:avLst/>
            <a:gdLst>
              <a:gd name="connsiteX0" fmla="*/ 432998 w 2674170"/>
              <a:gd name="connsiteY0" fmla="*/ 0 h 5240638"/>
              <a:gd name="connsiteX1" fmla="*/ 2239550 w 2674170"/>
              <a:gd name="connsiteY1" fmla="*/ 0 h 5240638"/>
              <a:gd name="connsiteX2" fmla="*/ 2642795 w 2674170"/>
              <a:gd name="connsiteY2" fmla="*/ 403245 h 5240638"/>
              <a:gd name="connsiteX3" fmla="*/ 2642795 w 2674170"/>
              <a:gd name="connsiteY3" fmla="*/ 1216680 h 5240638"/>
              <a:gd name="connsiteX4" fmla="*/ 2674170 w 2674170"/>
              <a:gd name="connsiteY4" fmla="*/ 1216680 h 5240638"/>
              <a:gd name="connsiteX5" fmla="*/ 2674170 w 2674170"/>
              <a:gd name="connsiteY5" fmla="*/ 1840624 h 5240638"/>
              <a:gd name="connsiteX6" fmla="*/ 2642795 w 2674170"/>
              <a:gd name="connsiteY6" fmla="*/ 1840624 h 5240638"/>
              <a:gd name="connsiteX7" fmla="*/ 2642795 w 2674170"/>
              <a:gd name="connsiteY7" fmla="*/ 4837393 h 5240638"/>
              <a:gd name="connsiteX8" fmla="*/ 2239550 w 2674170"/>
              <a:gd name="connsiteY8" fmla="*/ 5240638 h 5240638"/>
              <a:gd name="connsiteX9" fmla="*/ 432998 w 2674170"/>
              <a:gd name="connsiteY9" fmla="*/ 5240638 h 5240638"/>
              <a:gd name="connsiteX10" fmla="*/ 29753 w 2674170"/>
              <a:gd name="connsiteY10" fmla="*/ 4837393 h 5240638"/>
              <a:gd name="connsiteX11" fmla="*/ 29753 w 2674170"/>
              <a:gd name="connsiteY11" fmla="*/ 1910548 h 5240638"/>
              <a:gd name="connsiteX12" fmla="*/ 0 w 2674170"/>
              <a:gd name="connsiteY12" fmla="*/ 1910548 h 5240638"/>
              <a:gd name="connsiteX13" fmla="*/ 0 w 2674170"/>
              <a:gd name="connsiteY13" fmla="*/ 1548374 h 5240638"/>
              <a:gd name="connsiteX14" fmla="*/ 29753 w 2674170"/>
              <a:gd name="connsiteY14" fmla="*/ 1548374 h 5240638"/>
              <a:gd name="connsiteX15" fmla="*/ 29753 w 2674170"/>
              <a:gd name="connsiteY15" fmla="*/ 1467692 h 5240638"/>
              <a:gd name="connsiteX16" fmla="*/ 0 w 2674170"/>
              <a:gd name="connsiteY16" fmla="*/ 1467692 h 5240638"/>
              <a:gd name="connsiteX17" fmla="*/ 0 w 2674170"/>
              <a:gd name="connsiteY17" fmla="*/ 1105518 h 5240638"/>
              <a:gd name="connsiteX18" fmla="*/ 29753 w 2674170"/>
              <a:gd name="connsiteY18" fmla="*/ 1105518 h 5240638"/>
              <a:gd name="connsiteX19" fmla="*/ 29753 w 2674170"/>
              <a:gd name="connsiteY19" fmla="*/ 915466 h 5240638"/>
              <a:gd name="connsiteX20" fmla="*/ 0 w 2674170"/>
              <a:gd name="connsiteY20" fmla="*/ 915466 h 5240638"/>
              <a:gd name="connsiteX21" fmla="*/ 0 w 2674170"/>
              <a:gd name="connsiteY21" fmla="*/ 696727 h 5240638"/>
              <a:gd name="connsiteX22" fmla="*/ 29753 w 2674170"/>
              <a:gd name="connsiteY22" fmla="*/ 696727 h 5240638"/>
              <a:gd name="connsiteX23" fmla="*/ 29753 w 2674170"/>
              <a:gd name="connsiteY23" fmla="*/ 403245 h 5240638"/>
              <a:gd name="connsiteX24" fmla="*/ 432998 w 2674170"/>
              <a:gd name="connsiteY24" fmla="*/ 0 h 524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74170" h="5240638">
                <a:moveTo>
                  <a:pt x="432998" y="0"/>
                </a:moveTo>
                <a:lnTo>
                  <a:pt x="2239550" y="0"/>
                </a:lnTo>
                <a:cubicBezTo>
                  <a:pt x="2462256" y="0"/>
                  <a:pt x="2642795" y="180539"/>
                  <a:pt x="2642795" y="403245"/>
                </a:cubicBezTo>
                <a:lnTo>
                  <a:pt x="2642795" y="1216680"/>
                </a:lnTo>
                <a:lnTo>
                  <a:pt x="2674170" y="1216680"/>
                </a:lnTo>
                <a:lnTo>
                  <a:pt x="2674170" y="1840624"/>
                </a:lnTo>
                <a:lnTo>
                  <a:pt x="2642795" y="1840624"/>
                </a:lnTo>
                <a:lnTo>
                  <a:pt x="2642795" y="4837393"/>
                </a:lnTo>
                <a:cubicBezTo>
                  <a:pt x="2642795" y="5060099"/>
                  <a:pt x="2462256" y="5240638"/>
                  <a:pt x="2239550" y="5240638"/>
                </a:cubicBezTo>
                <a:lnTo>
                  <a:pt x="432998" y="5240638"/>
                </a:lnTo>
                <a:cubicBezTo>
                  <a:pt x="210292" y="5240638"/>
                  <a:pt x="29753" y="5060099"/>
                  <a:pt x="29753" y="4837393"/>
                </a:cubicBezTo>
                <a:lnTo>
                  <a:pt x="29753" y="1910548"/>
                </a:lnTo>
                <a:lnTo>
                  <a:pt x="0" y="1910548"/>
                </a:lnTo>
                <a:lnTo>
                  <a:pt x="0" y="1548374"/>
                </a:lnTo>
                <a:lnTo>
                  <a:pt x="29753" y="1548374"/>
                </a:lnTo>
                <a:lnTo>
                  <a:pt x="29753" y="1467692"/>
                </a:lnTo>
                <a:lnTo>
                  <a:pt x="0" y="1467692"/>
                </a:lnTo>
                <a:lnTo>
                  <a:pt x="0" y="1105518"/>
                </a:lnTo>
                <a:lnTo>
                  <a:pt x="29753" y="1105518"/>
                </a:lnTo>
                <a:lnTo>
                  <a:pt x="29753" y="915466"/>
                </a:lnTo>
                <a:lnTo>
                  <a:pt x="0" y="915466"/>
                </a:lnTo>
                <a:lnTo>
                  <a:pt x="0" y="696727"/>
                </a:lnTo>
                <a:lnTo>
                  <a:pt x="29753" y="696727"/>
                </a:lnTo>
                <a:lnTo>
                  <a:pt x="29753" y="403245"/>
                </a:lnTo>
                <a:cubicBezTo>
                  <a:pt x="29753" y="180539"/>
                  <a:pt x="210292" y="0"/>
                  <a:pt x="432998" y="0"/>
                </a:cubicBezTo>
                <a:close/>
              </a:path>
            </a:pathLst>
          </a:custGeom>
          <a:solidFill>
            <a:schemeClr val="bg1">
              <a:lumMod val="95000"/>
            </a:schemeClr>
          </a:solidFill>
          <a:ln w="19050">
            <a:noFill/>
          </a:ln>
          <a:effectLst>
            <a:outerShdw blurRad="381000" dist="76200" dir="2700000" sx="102000" sy="102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12" name="Picture 2">
            <a:extLst>
              <a:ext uri="{FF2B5EF4-FFF2-40B4-BE49-F238E27FC236}">
                <a16:creationId xmlns:a16="http://schemas.microsoft.com/office/drawing/2014/main" id="{29B859D0-51DD-408B-8D44-2F5C33960069}"/>
              </a:ext>
            </a:extLst>
          </p:cNvPr>
          <p:cNvPicPr>
            <a:picLocks noChangeAspect="1" noChangeArrowheads="1"/>
          </p:cNvPicPr>
          <p:nvPr/>
        </p:nvPicPr>
        <p:blipFill>
          <a:blip r:embed="rId3"/>
          <a:srcRect l="6742" r="6742"/>
          <a:stretch/>
        </p:blipFill>
        <p:spPr bwMode="auto">
          <a:xfrm>
            <a:off x="6707647" y="1446132"/>
            <a:ext cx="1906597" cy="3915008"/>
          </a:xfrm>
          <a:prstGeom prst="roundRect">
            <a:avLst>
              <a:gd name="adj" fmla="val 12400"/>
            </a:avLst>
          </a:prstGeom>
          <a:solidFill>
            <a:srgbClr val="FFFFFF">
              <a:shade val="85000"/>
            </a:srgbClr>
          </a:solidFill>
          <a:ln>
            <a:noFill/>
          </a:ln>
          <a:effectLst>
            <a:reflection endPos="0" dist="5000" dir="5400000" sy="-100000" algn="bl" rotWithShape="0"/>
          </a:effectLst>
        </p:spPr>
      </p:pic>
      <p:sp>
        <p:nvSpPr>
          <p:cNvPr id="13" name="文本框 12">
            <a:extLst>
              <a:ext uri="{FF2B5EF4-FFF2-40B4-BE49-F238E27FC236}">
                <a16:creationId xmlns:a16="http://schemas.microsoft.com/office/drawing/2014/main" id="{BAE4226E-19DA-4064-AB96-92988537DB87}"/>
              </a:ext>
            </a:extLst>
          </p:cNvPr>
          <p:cNvSpPr txBox="1"/>
          <p:nvPr/>
        </p:nvSpPr>
        <p:spPr>
          <a:xfrm>
            <a:off x="1286577" y="1125538"/>
            <a:ext cx="4809423" cy="5229445"/>
          </a:xfrm>
          <a:prstGeom prst="rect">
            <a:avLst/>
          </a:prstGeom>
          <a:noFill/>
        </p:spPr>
        <p:txBody>
          <a:bodyPr wrap="square">
            <a:spAutoFit/>
          </a:bodyPr>
          <a:lstStyle/>
          <a:p>
            <a:pPr>
              <a:lnSpc>
                <a:spcPct val="150000"/>
              </a:lnSpc>
              <a:defRPr/>
            </a:pP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ICON</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 typeface="Arial" panose="020B0604020202020204" pitchFamily="34" charset="0"/>
              <a:buChar char="•"/>
              <a:defRPr/>
            </a:pP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ICON</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是结合了“</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Roz Dhan: Earn Wallet cash</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”的代表字母“</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”和赚钱的特点，做成了一个带有“</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”字号的金币，该设计具有明显差异化，容易让人形成深刻的记忆点。</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nSpc>
                <a:spcPct val="150000"/>
              </a:lnSpc>
              <a:defRPr/>
            </a:pP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nSpc>
                <a:spcPct val="150000"/>
              </a:lnSpc>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商店页截图：</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 typeface="Arial" panose="020B0604020202020204" pitchFamily="34" charset="0"/>
              <a:buChar char="•"/>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商店页截图并没有直接选择</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内容截图，而是进行了处理，通过加入大量金币以及“</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Instant Cash</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”这类暗示性语言来告知用户这是一款可以帮助你赚钱的</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，对于目标玩家有很强的吸引力。</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nSpc>
                <a:spcPct val="150000"/>
              </a:lnSpc>
              <a:defRPr/>
            </a:pP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nSpc>
                <a:spcPct val="150000"/>
              </a:lnSpc>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商店页宣传视频：</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 typeface="Arial" panose="020B0604020202020204" pitchFamily="34" charset="0"/>
              <a:buChar char="•"/>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宣传视频是由一位真人直接拿着手机向大家推荐</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Roz Dhan</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这款</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。真人宣传容易加强浏览者对于</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的可信度，吸引浏览者点击下载。</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8" name="文本框 7">
            <a:extLst>
              <a:ext uri="{FF2B5EF4-FFF2-40B4-BE49-F238E27FC236}">
                <a16:creationId xmlns:a16="http://schemas.microsoft.com/office/drawing/2014/main" id="{1CD6427A-4E4D-41EF-B180-45F2F0004054}"/>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18</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80137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E8D1939-46C4-4A3E-AC9E-34C754F122B1}"/>
              </a:ext>
            </a:extLst>
          </p:cNvPr>
          <p:cNvSpPr txBox="1"/>
          <p:nvPr/>
        </p:nvSpPr>
        <p:spPr>
          <a:xfrm>
            <a:off x="1286578" y="637752"/>
            <a:ext cx="100307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完成任务后无法结算、实际结算货币与宣传不符、无法达到提现标准等是玩家不喜产品的主要原因</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6" name="文本框 15">
            <a:extLst>
              <a:ext uri="{FF2B5EF4-FFF2-40B4-BE49-F238E27FC236}">
                <a16:creationId xmlns:a16="http://schemas.microsoft.com/office/drawing/2014/main" id="{1A297F45-E1F5-4C10-90A6-76A6BDF858E6}"/>
              </a:ext>
            </a:extLst>
          </p:cNvPr>
          <p:cNvSpPr txBox="1"/>
          <p:nvPr/>
        </p:nvSpPr>
        <p:spPr>
          <a:xfrm>
            <a:off x="1367210" y="1775199"/>
            <a:ext cx="4266510" cy="3613618"/>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4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以下为部分玩家对于</a:t>
            </a:r>
            <a:r>
              <a:rPr kumimoji="1" lang="en-US" altLang="zh-CN" sz="14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Roz Dhan: Earn Wallet cash</a:t>
            </a:r>
            <a:r>
              <a:rPr kumimoji="1" lang="en-US" altLang="zh-CN" sz="14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的负面反馈：</a:t>
            </a:r>
            <a:endParaRPr kumimoji="1" lang="en-US" altLang="zh-CN" sz="14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R="0" lvl="0" algn="l" defTabSz="914400" rtl="0" eaLnBrk="1" fontAlgn="auto" latinLnBrk="0" hangingPunct="1">
              <a:lnSpc>
                <a:spcPct val="150000"/>
              </a:lnSpc>
              <a:spcBef>
                <a:spcPts val="0"/>
              </a:spcBef>
              <a:spcAft>
                <a:spcPts val="0"/>
              </a:spcAft>
              <a:buClrTx/>
              <a:buSzTx/>
              <a:tabLst/>
              <a:defRPr/>
            </a:pPr>
            <a:endParaRPr kumimoji="1" lang="en-US" altLang="zh-CN" sz="14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玩家完成任务后，并没有获得任务结算的货币</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实际完成任务获得的奖励与</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内本来说明获得的奖励数目不一致</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Tx/>
              <a:buChar char="-"/>
              <a:defRPr/>
            </a:pP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产品提现标准较大，玩家长时间体验游戏后，仍很难达到提现标准</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经过一段时间重玩</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时，发现之前积累的货币已经清零了</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Tx/>
              <a:buChar char="-"/>
              <a:defRPr/>
            </a:pP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内广告太多导致玩家整体体验不佳</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9" name="任意形状 5">
            <a:extLst>
              <a:ext uri="{FF2B5EF4-FFF2-40B4-BE49-F238E27FC236}">
                <a16:creationId xmlns:a16="http://schemas.microsoft.com/office/drawing/2014/main" id="{EE24FD67-DB6E-4FD7-9CDE-B9388148B10B}"/>
              </a:ext>
            </a:extLst>
          </p:cNvPr>
          <p:cNvSpPr/>
          <p:nvPr/>
        </p:nvSpPr>
        <p:spPr>
          <a:xfrm rot="16200000">
            <a:off x="7381755" y="219716"/>
            <a:ext cx="2067145" cy="4351422"/>
          </a:xfrm>
          <a:custGeom>
            <a:avLst/>
            <a:gdLst/>
            <a:ahLst/>
            <a:cxnLst>
              <a:cxn ang="0">
                <a:pos x="wd2" y="hd2"/>
              </a:cxn>
              <a:cxn ang="5400000">
                <a:pos x="wd2" y="hd2"/>
              </a:cxn>
              <a:cxn ang="10800000">
                <a:pos x="wd2" y="hd2"/>
              </a:cxn>
              <a:cxn ang="16200000">
                <a:pos x="wd2" y="hd2"/>
              </a:cxn>
            </a:cxnLst>
            <a:rect l="0" t="0" r="r" b="b"/>
            <a:pathLst>
              <a:path w="21600" h="21600" extrusionOk="0">
                <a:moveTo>
                  <a:pt x="3497" y="0"/>
                </a:moveTo>
                <a:lnTo>
                  <a:pt x="18089" y="0"/>
                </a:lnTo>
                <a:cubicBezTo>
                  <a:pt x="19888" y="0"/>
                  <a:pt x="21347" y="744"/>
                  <a:pt x="21347" y="1662"/>
                </a:cubicBezTo>
                <a:lnTo>
                  <a:pt x="21347" y="5015"/>
                </a:lnTo>
                <a:lnTo>
                  <a:pt x="21600" y="5015"/>
                </a:lnTo>
                <a:lnTo>
                  <a:pt x="21600" y="7586"/>
                </a:lnTo>
                <a:lnTo>
                  <a:pt x="21347" y="7586"/>
                </a:lnTo>
                <a:lnTo>
                  <a:pt x="21347" y="19938"/>
                </a:lnTo>
                <a:cubicBezTo>
                  <a:pt x="21347" y="20856"/>
                  <a:pt x="19888" y="21600"/>
                  <a:pt x="18089" y="21600"/>
                </a:cubicBezTo>
                <a:lnTo>
                  <a:pt x="3497" y="21600"/>
                </a:lnTo>
                <a:cubicBezTo>
                  <a:pt x="1699" y="21600"/>
                  <a:pt x="240" y="20856"/>
                  <a:pt x="240" y="19938"/>
                </a:cubicBezTo>
                <a:lnTo>
                  <a:pt x="240" y="7875"/>
                </a:lnTo>
                <a:lnTo>
                  <a:pt x="0" y="7875"/>
                </a:lnTo>
                <a:lnTo>
                  <a:pt x="0" y="6382"/>
                </a:lnTo>
                <a:lnTo>
                  <a:pt x="240" y="6382"/>
                </a:lnTo>
                <a:lnTo>
                  <a:pt x="240" y="6049"/>
                </a:lnTo>
                <a:lnTo>
                  <a:pt x="0" y="6049"/>
                </a:lnTo>
                <a:lnTo>
                  <a:pt x="0" y="4557"/>
                </a:lnTo>
                <a:lnTo>
                  <a:pt x="240" y="4557"/>
                </a:lnTo>
                <a:lnTo>
                  <a:pt x="240" y="3773"/>
                </a:lnTo>
                <a:lnTo>
                  <a:pt x="0" y="3773"/>
                </a:lnTo>
                <a:lnTo>
                  <a:pt x="0" y="2872"/>
                </a:lnTo>
                <a:lnTo>
                  <a:pt x="240" y="2872"/>
                </a:lnTo>
                <a:lnTo>
                  <a:pt x="240" y="1662"/>
                </a:lnTo>
                <a:cubicBezTo>
                  <a:pt x="240" y="744"/>
                  <a:pt x="1699" y="0"/>
                  <a:pt x="3497" y="0"/>
                </a:cubicBezTo>
                <a:close/>
              </a:path>
            </a:pathLst>
          </a:custGeom>
          <a:solidFill>
            <a:srgbClr val="FFFFFF">
              <a:alpha val="40982"/>
            </a:srgbClr>
          </a:solidFill>
          <a:ln w="12700">
            <a:miter lim="400000"/>
          </a:ln>
          <a:effectLst>
            <a:outerShdw blurRad="381000" dist="76200" dir="2700000" rotWithShape="0">
              <a:srgbClr val="FFFFFF">
                <a:alpha val="40000"/>
              </a:srgbClr>
            </a:outerShdw>
          </a:effectLst>
        </p:spPr>
        <p:txBody>
          <a:bodyPr lIns="45719" rIns="45719" anchor="ctr"/>
          <a:lstStyle/>
          <a:p>
            <a:pPr algn="ctr"/>
            <a:endParaRPr>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30" name="圆角矩形 14">
            <a:extLst>
              <a:ext uri="{FF2B5EF4-FFF2-40B4-BE49-F238E27FC236}">
                <a16:creationId xmlns:a16="http://schemas.microsoft.com/office/drawing/2014/main" id="{B7B7A473-FB65-4BEC-927D-44A60216EE77}"/>
              </a:ext>
            </a:extLst>
          </p:cNvPr>
          <p:cNvSpPr/>
          <p:nvPr/>
        </p:nvSpPr>
        <p:spPr>
          <a:xfrm>
            <a:off x="6351889" y="1498600"/>
            <a:ext cx="4112911" cy="1768161"/>
          </a:xfrm>
          <a:prstGeom prst="roundRect">
            <a:avLst>
              <a:gd name="adj" fmla="val 10808"/>
            </a:avLst>
          </a:prstGeom>
          <a:blipFill>
            <a:blip r:embed="rId2"/>
            <a:stretch>
              <a:fillRect/>
            </a:stretch>
          </a:blipFill>
          <a:ln w="12700">
            <a:miter lim="400000"/>
          </a:ln>
        </p:spPr>
        <p:txBody>
          <a:bodyPr lIns="45719" rIns="45719" anchor="ctr"/>
          <a:lstStyle/>
          <a:p>
            <a:pPr algn="ctr">
              <a:defRPr>
                <a:solidFill>
                  <a:srgbClr val="FFFFFF"/>
                </a:solidFill>
              </a:defRPr>
            </a:pPr>
            <a:endParaRPr dirty="0">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2" name="任意形状 5">
            <a:extLst>
              <a:ext uri="{FF2B5EF4-FFF2-40B4-BE49-F238E27FC236}">
                <a16:creationId xmlns:a16="http://schemas.microsoft.com/office/drawing/2014/main" id="{D8B68140-778D-4297-B8AF-BA14D2365AED}"/>
              </a:ext>
            </a:extLst>
          </p:cNvPr>
          <p:cNvSpPr/>
          <p:nvPr/>
        </p:nvSpPr>
        <p:spPr>
          <a:xfrm rot="16200000">
            <a:off x="7381755" y="2546356"/>
            <a:ext cx="2067145" cy="4351422"/>
          </a:xfrm>
          <a:custGeom>
            <a:avLst/>
            <a:gdLst/>
            <a:ahLst/>
            <a:cxnLst>
              <a:cxn ang="0">
                <a:pos x="wd2" y="hd2"/>
              </a:cxn>
              <a:cxn ang="5400000">
                <a:pos x="wd2" y="hd2"/>
              </a:cxn>
              <a:cxn ang="10800000">
                <a:pos x="wd2" y="hd2"/>
              </a:cxn>
              <a:cxn ang="16200000">
                <a:pos x="wd2" y="hd2"/>
              </a:cxn>
            </a:cxnLst>
            <a:rect l="0" t="0" r="r" b="b"/>
            <a:pathLst>
              <a:path w="21600" h="21600" extrusionOk="0">
                <a:moveTo>
                  <a:pt x="3497" y="0"/>
                </a:moveTo>
                <a:lnTo>
                  <a:pt x="18089" y="0"/>
                </a:lnTo>
                <a:cubicBezTo>
                  <a:pt x="19888" y="0"/>
                  <a:pt x="21347" y="744"/>
                  <a:pt x="21347" y="1662"/>
                </a:cubicBezTo>
                <a:lnTo>
                  <a:pt x="21347" y="5015"/>
                </a:lnTo>
                <a:lnTo>
                  <a:pt x="21600" y="5015"/>
                </a:lnTo>
                <a:lnTo>
                  <a:pt x="21600" y="7586"/>
                </a:lnTo>
                <a:lnTo>
                  <a:pt x="21347" y="7586"/>
                </a:lnTo>
                <a:lnTo>
                  <a:pt x="21347" y="19938"/>
                </a:lnTo>
                <a:cubicBezTo>
                  <a:pt x="21347" y="20856"/>
                  <a:pt x="19888" y="21600"/>
                  <a:pt x="18089" y="21600"/>
                </a:cubicBezTo>
                <a:lnTo>
                  <a:pt x="3497" y="21600"/>
                </a:lnTo>
                <a:cubicBezTo>
                  <a:pt x="1699" y="21600"/>
                  <a:pt x="240" y="20856"/>
                  <a:pt x="240" y="19938"/>
                </a:cubicBezTo>
                <a:lnTo>
                  <a:pt x="240" y="7875"/>
                </a:lnTo>
                <a:lnTo>
                  <a:pt x="0" y="7875"/>
                </a:lnTo>
                <a:lnTo>
                  <a:pt x="0" y="6382"/>
                </a:lnTo>
                <a:lnTo>
                  <a:pt x="240" y="6382"/>
                </a:lnTo>
                <a:lnTo>
                  <a:pt x="240" y="6049"/>
                </a:lnTo>
                <a:lnTo>
                  <a:pt x="0" y="6049"/>
                </a:lnTo>
                <a:lnTo>
                  <a:pt x="0" y="4557"/>
                </a:lnTo>
                <a:lnTo>
                  <a:pt x="240" y="4557"/>
                </a:lnTo>
                <a:lnTo>
                  <a:pt x="240" y="3773"/>
                </a:lnTo>
                <a:lnTo>
                  <a:pt x="0" y="3773"/>
                </a:lnTo>
                <a:lnTo>
                  <a:pt x="0" y="2872"/>
                </a:lnTo>
                <a:lnTo>
                  <a:pt x="240" y="2872"/>
                </a:lnTo>
                <a:lnTo>
                  <a:pt x="240" y="1662"/>
                </a:lnTo>
                <a:cubicBezTo>
                  <a:pt x="240" y="744"/>
                  <a:pt x="1699" y="0"/>
                  <a:pt x="3497" y="0"/>
                </a:cubicBezTo>
                <a:close/>
              </a:path>
            </a:pathLst>
          </a:custGeom>
          <a:solidFill>
            <a:srgbClr val="FFFFFF">
              <a:alpha val="40982"/>
            </a:srgbClr>
          </a:solidFill>
          <a:ln w="12700">
            <a:miter lim="400000"/>
          </a:ln>
          <a:effectLst>
            <a:outerShdw blurRad="381000" dist="76200" dir="2700000" rotWithShape="0">
              <a:srgbClr val="FFFFFF">
                <a:alpha val="40000"/>
              </a:srgbClr>
            </a:outerShdw>
          </a:effectLst>
        </p:spPr>
        <p:txBody>
          <a:bodyPr lIns="45719" rIns="45719" anchor="ctr"/>
          <a:lstStyle/>
          <a:p>
            <a:pPr algn="ctr"/>
            <a:endParaRPr>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3" name="圆角矩形 14">
            <a:extLst>
              <a:ext uri="{FF2B5EF4-FFF2-40B4-BE49-F238E27FC236}">
                <a16:creationId xmlns:a16="http://schemas.microsoft.com/office/drawing/2014/main" id="{7797A2A7-6EA7-46F0-A522-46E0AF1B00A0}"/>
              </a:ext>
            </a:extLst>
          </p:cNvPr>
          <p:cNvSpPr/>
          <p:nvPr/>
        </p:nvSpPr>
        <p:spPr>
          <a:xfrm>
            <a:off x="6351889" y="3825240"/>
            <a:ext cx="4112911" cy="1768161"/>
          </a:xfrm>
          <a:prstGeom prst="roundRect">
            <a:avLst>
              <a:gd name="adj" fmla="val 10808"/>
            </a:avLst>
          </a:prstGeom>
          <a:blipFill>
            <a:blip r:embed="rId2"/>
            <a:stretch>
              <a:fillRect/>
            </a:stretch>
          </a:blipFill>
          <a:ln w="12700">
            <a:miter lim="400000"/>
          </a:ln>
        </p:spPr>
        <p:txBody>
          <a:bodyPr lIns="45719" rIns="45719" anchor="ctr"/>
          <a:lstStyle/>
          <a:p>
            <a:pPr algn="ctr">
              <a:defRPr>
                <a:solidFill>
                  <a:srgbClr val="FFFFFF"/>
                </a:solidFill>
              </a:defRPr>
            </a:pPr>
            <a:endParaRPr dirty="0">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4" name="圆角矩形 14">
            <a:extLst>
              <a:ext uri="{FF2B5EF4-FFF2-40B4-BE49-F238E27FC236}">
                <a16:creationId xmlns:a16="http://schemas.microsoft.com/office/drawing/2014/main" id="{51E37977-27EC-4E3C-8137-B1BAE5D0FA21}"/>
              </a:ext>
            </a:extLst>
          </p:cNvPr>
          <p:cNvSpPr/>
          <p:nvPr/>
        </p:nvSpPr>
        <p:spPr>
          <a:xfrm>
            <a:off x="6351888" y="3825239"/>
            <a:ext cx="4112911" cy="1768161"/>
          </a:xfrm>
          <a:prstGeom prst="roundRect">
            <a:avLst>
              <a:gd name="adj" fmla="val 10808"/>
            </a:avLst>
          </a:prstGeom>
          <a:blipFill>
            <a:blip r:embed="rId3"/>
            <a:stretch>
              <a:fillRect/>
            </a:stretch>
          </a:blipFill>
          <a:ln w="12700">
            <a:miter lim="400000"/>
          </a:ln>
        </p:spPr>
        <p:txBody>
          <a:bodyPr lIns="45719" rIns="45719" anchor="ctr"/>
          <a:lstStyle/>
          <a:p>
            <a:pPr algn="ctr">
              <a:defRPr>
                <a:solidFill>
                  <a:srgbClr val="FFFFFF"/>
                </a:solidFill>
              </a:defRPr>
            </a:pPr>
            <a:endParaRPr dirty="0">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9" name="圆角矩形 14">
            <a:extLst>
              <a:ext uri="{FF2B5EF4-FFF2-40B4-BE49-F238E27FC236}">
                <a16:creationId xmlns:a16="http://schemas.microsoft.com/office/drawing/2014/main" id="{C11AE876-1B52-422C-BFF6-8D67538D11FA}"/>
              </a:ext>
            </a:extLst>
          </p:cNvPr>
          <p:cNvSpPr/>
          <p:nvPr/>
        </p:nvSpPr>
        <p:spPr>
          <a:xfrm>
            <a:off x="6358871" y="1498599"/>
            <a:ext cx="4112911" cy="1768162"/>
          </a:xfrm>
          <a:prstGeom prst="roundRect">
            <a:avLst>
              <a:gd name="adj" fmla="val 10808"/>
            </a:avLst>
          </a:prstGeom>
          <a:blipFill>
            <a:blip r:embed="rId4"/>
            <a:stretch>
              <a:fillRect/>
            </a:stretch>
          </a:blipFill>
          <a:ln w="12700">
            <a:miter lim="400000"/>
          </a:ln>
        </p:spPr>
        <p:txBody>
          <a:bodyPr lIns="45719" rIns="45719" anchor="ctr"/>
          <a:lstStyle/>
          <a:p>
            <a:pPr algn="ctr">
              <a:defRPr>
                <a:solidFill>
                  <a:srgbClr val="FFFFFF"/>
                </a:solidFill>
              </a:defRPr>
            </a:pPr>
            <a:endParaRPr dirty="0">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 name="圆角矩形 14">
            <a:extLst>
              <a:ext uri="{FF2B5EF4-FFF2-40B4-BE49-F238E27FC236}">
                <a16:creationId xmlns:a16="http://schemas.microsoft.com/office/drawing/2014/main" id="{46CFD541-84BE-46E1-A22E-2BC7D0B22E70}"/>
              </a:ext>
            </a:extLst>
          </p:cNvPr>
          <p:cNvSpPr/>
          <p:nvPr/>
        </p:nvSpPr>
        <p:spPr>
          <a:xfrm>
            <a:off x="6344907" y="1500290"/>
            <a:ext cx="4119892" cy="1766472"/>
          </a:xfrm>
          <a:prstGeom prst="roundRect">
            <a:avLst>
              <a:gd name="adj" fmla="val 10808"/>
            </a:avLst>
          </a:prstGeom>
          <a:blipFill>
            <a:blip r:embed="rId5"/>
            <a:stretch>
              <a:fillRect/>
            </a:stretch>
          </a:blipFill>
          <a:ln w="12700">
            <a:miter lim="400000"/>
          </a:ln>
        </p:spPr>
        <p:txBody>
          <a:bodyPr lIns="45719" rIns="45719" anchor="ctr"/>
          <a:lstStyle/>
          <a:p>
            <a:pPr algn="ctr">
              <a:defRPr>
                <a:solidFill>
                  <a:srgbClr val="FFFFFF"/>
                </a:solidFill>
              </a:defRPr>
            </a:pPr>
            <a:endParaRPr dirty="0">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5" name="文本框 14">
            <a:extLst>
              <a:ext uri="{FF2B5EF4-FFF2-40B4-BE49-F238E27FC236}">
                <a16:creationId xmlns:a16="http://schemas.microsoft.com/office/drawing/2014/main" id="{AC611412-C390-487D-868E-819AB8A87CA7}"/>
              </a:ext>
            </a:extLst>
          </p:cNvPr>
          <p:cNvSpPr txBox="1"/>
          <p:nvPr/>
        </p:nvSpPr>
        <p:spPr>
          <a:xfrm>
            <a:off x="0" y="6476036"/>
            <a:ext cx="8819943" cy="299184"/>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注：评论来源是游戏谷歌商店页</a:t>
            </a:r>
            <a:endPar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7" name="文本框 16">
            <a:extLst>
              <a:ext uri="{FF2B5EF4-FFF2-40B4-BE49-F238E27FC236}">
                <a16:creationId xmlns:a16="http://schemas.microsoft.com/office/drawing/2014/main" id="{8BE3B688-E754-4F01-8F2C-97726F21D1A4}"/>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19</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849865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8A8C0EA-08B4-4346-BF80-73A2394609A3}"/>
              </a:ext>
            </a:extLst>
          </p:cNvPr>
          <p:cNvSpPr txBox="1"/>
          <p:nvPr/>
        </p:nvSpPr>
        <p:spPr>
          <a:xfrm>
            <a:off x="5556250" y="1783774"/>
            <a:ext cx="5701246" cy="3290453"/>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1" lang="en-US" altLang="zh-CN" sz="14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OKSpin</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是全球最具专业度和实力的互动式移动广告平台，为全球移动开发者提供高质量的流量变现解决方案，实现广告收益最大化。</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R="0" lvl="0" algn="l" defTabSz="914400" rtl="0" eaLnBrk="1" fontAlgn="auto" latinLnBrk="0" hangingPunct="1">
              <a:lnSpc>
                <a:spcPct val="150000"/>
              </a:lnSpc>
              <a:spcBef>
                <a:spcPts val="0"/>
              </a:spcBef>
              <a:spcAft>
                <a:spcPts val="0"/>
              </a:spcAft>
              <a:buClrTx/>
              <a:buSzTx/>
              <a:tabLst/>
              <a:defRPr/>
            </a:pPr>
            <a:endPar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R="0" lvl="0" algn="l" defTabSz="914400" rtl="0" eaLnBrk="1" fontAlgn="auto" latinLnBrk="0" hangingPunct="1">
              <a:lnSpc>
                <a:spcPct val="150000"/>
              </a:lnSpc>
              <a:spcBef>
                <a:spcPts val="0"/>
              </a:spcBef>
              <a:spcAft>
                <a:spcPts val="0"/>
              </a:spcAft>
              <a:buClrTx/>
              <a:buSzTx/>
              <a:tabLst/>
              <a:defRPr/>
            </a:pPr>
            <a:r>
              <a:rPr kumimoji="1" lang="en-US" altLang="zh-CN" sz="14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OKSpin</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专注于交互式广告深度研发，本着“游戏化你的品牌”愿景，定位非标广告位，引领用户参与广告而非点击广告，从而极大提升用户参与度，并与用户建立深度链接。</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R="0" lvl="0" algn="l" defTabSz="914400" rtl="0" eaLnBrk="1" fontAlgn="auto" latinLnBrk="0" hangingPunct="1">
              <a:lnSpc>
                <a:spcPct val="150000"/>
              </a:lnSpc>
              <a:spcBef>
                <a:spcPts val="0"/>
              </a:spcBef>
              <a:spcAft>
                <a:spcPts val="0"/>
              </a:spcAft>
              <a:buClrTx/>
              <a:buSzTx/>
              <a:tabLst/>
              <a:defRPr/>
            </a:pPr>
            <a:endPar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R="0" lvl="0" algn="l" defTabSz="914400" rtl="0" eaLnBrk="1" fontAlgn="auto" latinLnBrk="0" hangingPunct="1">
              <a:lnSpc>
                <a:spcPct val="150000"/>
              </a:lnSpc>
              <a:spcBef>
                <a:spcPts val="0"/>
              </a:spcBef>
              <a:spcAft>
                <a:spcPts val="0"/>
              </a:spcAft>
              <a:buClrTx/>
              <a:buSzTx/>
              <a:tabLst/>
              <a:defRPr/>
            </a:pPr>
            <a:r>
              <a:rPr kumimoji="1" lang="en-US" altLang="zh-CN" sz="14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OKSpin</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为开发者提供互动墙及互动广告两种产品，开发者可根据自己的产品属性和需求选择接入。</a:t>
            </a:r>
            <a:r>
              <a:rPr kumimoji="1" lang="en-US" altLang="zh-CN" sz="14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OKSpin</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专业的全方位团队，以丰富的变现场景和多样的集成方式，为开发者搭建全套互动广告变现方案。</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Tree>
    <p:extLst>
      <p:ext uri="{BB962C8B-B14F-4D97-AF65-F5344CB8AC3E}">
        <p14:creationId xmlns:p14="http://schemas.microsoft.com/office/powerpoint/2010/main" val="2591576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63CB669-76F2-4FE5-BF00-85F9EEB4AC00}"/>
              </a:ext>
            </a:extLst>
          </p:cNvPr>
          <p:cNvSpPr txBox="1"/>
          <p:nvPr/>
        </p:nvSpPr>
        <p:spPr>
          <a:xfrm>
            <a:off x="1059702" y="2785223"/>
            <a:ext cx="9851452" cy="754374"/>
          </a:xfrm>
          <a:prstGeom prst="rect">
            <a:avLst/>
          </a:prstGeom>
          <a:noFill/>
        </p:spPr>
        <p:txBody>
          <a:bodyPr wrap="square" rtlCol="0">
            <a:spAutoFit/>
          </a:bodyPr>
          <a:lstStyle/>
          <a:p>
            <a:pPr algn="ctr">
              <a:lnSpc>
                <a:spcPct val="150000"/>
              </a:lnSpc>
            </a:pPr>
            <a:r>
              <a:rPr lang="zh-CN" altLang="en-US"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网赚</a:t>
            </a:r>
            <a:r>
              <a:rPr lang="en-US" altLang="zh-CN"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产品分析</a:t>
            </a:r>
            <a:endParaRPr lang="en-US" altLang="zh-CN"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09803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E8D1939-46C4-4A3E-AC9E-34C754F122B1}"/>
              </a:ext>
            </a:extLst>
          </p:cNvPr>
          <p:cNvSpPr txBox="1"/>
          <p:nvPr/>
        </p:nvSpPr>
        <p:spPr>
          <a:xfrm>
            <a:off x="1202531" y="615839"/>
            <a:ext cx="101171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产品中，在印度发展最好的是游戏网赚，音视频网赚增长速度最为迅速</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0" name="文本框 9">
            <a:extLst>
              <a:ext uri="{FF2B5EF4-FFF2-40B4-BE49-F238E27FC236}">
                <a16:creationId xmlns:a16="http://schemas.microsoft.com/office/drawing/2014/main" id="{BD568FCD-B55E-4216-B29E-9FE52E6EB347}"/>
              </a:ext>
            </a:extLst>
          </p:cNvPr>
          <p:cNvSpPr txBox="1"/>
          <p:nvPr/>
        </p:nvSpPr>
        <p:spPr>
          <a:xfrm>
            <a:off x="1286578" y="1148769"/>
            <a:ext cx="10030710" cy="1997791"/>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从</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DAU</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和留存表现来看，</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游戏</a:t>
            </a:r>
            <a:r>
              <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的形式仍是印度人最喜欢的网赚</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产品形式。目前游戏</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网赚最头部的产品是</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《Royal Slots: win real money》</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，是一款老虎机玩法的博彩游戏。</a:t>
            </a:r>
            <a:endPar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 typeface="Arial" panose="020B0604020202020204" pitchFamily="34" charset="0"/>
              <a:buChar char="•"/>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音视频网赚近半年在印度实现了</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752%</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的上涨，主要是因为</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《Watch Video &amp; Daily Earn Money》</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等新游的上榜，拉动了活跃用户整体表现的上涨。</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 typeface="Arial" panose="020B0604020202020204" pitchFamily="34" charset="0"/>
              <a:buChar char="•"/>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根据留存表现来看，</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游戏留存最高</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，基本可以达到普通非网赚游戏的留存，而这其中留存最高的是</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《Bubble Shooter &amp; Classic Match》《Bitcoin Blast - Earn REAL Bitcoin!》</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两款消除玩法的休闲游戏网赚。</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3" name="文本框 12">
            <a:extLst>
              <a:ext uri="{FF2B5EF4-FFF2-40B4-BE49-F238E27FC236}">
                <a16:creationId xmlns:a16="http://schemas.microsoft.com/office/drawing/2014/main" id="{CA075CCA-1EEB-4C7B-B925-AF3678A073DA}"/>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21</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aphicFrame>
        <p:nvGraphicFramePr>
          <p:cNvPr id="7" name="图表 6">
            <a:extLst>
              <a:ext uri="{FF2B5EF4-FFF2-40B4-BE49-F238E27FC236}">
                <a16:creationId xmlns:a16="http://schemas.microsoft.com/office/drawing/2014/main" id="{2111B8FB-5561-4E23-83F6-33A62F5F3942}"/>
              </a:ext>
            </a:extLst>
          </p:cNvPr>
          <p:cNvGraphicFramePr>
            <a:graphicFrameLocks/>
          </p:cNvGraphicFramePr>
          <p:nvPr>
            <p:extLst>
              <p:ext uri="{D42A27DB-BD31-4B8C-83A1-F6EECF244321}">
                <p14:modId xmlns:p14="http://schemas.microsoft.com/office/powerpoint/2010/main" val="4169709035"/>
              </p:ext>
            </p:extLst>
          </p:nvPr>
        </p:nvGraphicFramePr>
        <p:xfrm>
          <a:off x="1200150" y="3249613"/>
          <a:ext cx="4895849" cy="3059112"/>
        </p:xfrm>
        <a:graphic>
          <a:graphicData uri="http://schemas.openxmlformats.org/drawingml/2006/chart">
            <c:chart xmlns:c="http://schemas.openxmlformats.org/drawingml/2006/chart" xmlns:r="http://schemas.openxmlformats.org/officeDocument/2006/relationships" r:id="rId2"/>
          </a:graphicData>
        </a:graphic>
      </p:graphicFrame>
      <p:sp>
        <p:nvSpPr>
          <p:cNvPr id="8" name="文本框 7">
            <a:extLst>
              <a:ext uri="{FF2B5EF4-FFF2-40B4-BE49-F238E27FC236}">
                <a16:creationId xmlns:a16="http://schemas.microsoft.com/office/drawing/2014/main" id="{67FDC0E1-2C1F-43A8-B9CC-96BD6F8FFE7A}"/>
              </a:ext>
            </a:extLst>
          </p:cNvPr>
          <p:cNvSpPr txBox="1"/>
          <p:nvPr/>
        </p:nvSpPr>
        <p:spPr>
          <a:xfrm>
            <a:off x="3532496" y="4200151"/>
            <a:ext cx="1057902" cy="230832"/>
          </a:xfrm>
          <a:prstGeom prst="rect">
            <a:avLst/>
          </a:prstGeom>
          <a:noFill/>
        </p:spPr>
        <p:txBody>
          <a:bodyPr wrap="square" rtlCol="0">
            <a:spAutoFit/>
          </a:bodyPr>
          <a:lstStyle/>
          <a:p>
            <a:r>
              <a:rPr lang="zh-CN" altLang="en-US"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en-US" altLang="zh-CN"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752%</a:t>
            </a:r>
            <a:endParaRPr lang="zh-CN" altLang="en-US"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aphicFrame>
        <p:nvGraphicFramePr>
          <p:cNvPr id="11" name="图表 10">
            <a:extLst>
              <a:ext uri="{FF2B5EF4-FFF2-40B4-BE49-F238E27FC236}">
                <a16:creationId xmlns:a16="http://schemas.microsoft.com/office/drawing/2014/main" id="{F93EB98C-F224-46A6-B331-2B2B5F9DA55F}"/>
              </a:ext>
            </a:extLst>
          </p:cNvPr>
          <p:cNvGraphicFramePr>
            <a:graphicFrameLocks/>
          </p:cNvGraphicFramePr>
          <p:nvPr>
            <p:extLst>
              <p:ext uri="{D42A27DB-BD31-4B8C-83A1-F6EECF244321}">
                <p14:modId xmlns:p14="http://schemas.microsoft.com/office/powerpoint/2010/main" val="3946572247"/>
              </p:ext>
            </p:extLst>
          </p:nvPr>
        </p:nvGraphicFramePr>
        <p:xfrm>
          <a:off x="6096000" y="3284537"/>
          <a:ext cx="5223669" cy="30241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86866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图表 10">
            <a:extLst>
              <a:ext uri="{FF2B5EF4-FFF2-40B4-BE49-F238E27FC236}">
                <a16:creationId xmlns:a16="http://schemas.microsoft.com/office/drawing/2014/main" id="{D8E3243E-52D0-4434-8369-9E3657873349}"/>
              </a:ext>
            </a:extLst>
          </p:cNvPr>
          <p:cNvGraphicFramePr>
            <a:graphicFrameLocks/>
          </p:cNvGraphicFramePr>
          <p:nvPr>
            <p:extLst>
              <p:ext uri="{D42A27DB-BD31-4B8C-83A1-F6EECF244321}">
                <p14:modId xmlns:p14="http://schemas.microsoft.com/office/powerpoint/2010/main" val="2034296651"/>
              </p:ext>
            </p:extLst>
          </p:nvPr>
        </p:nvGraphicFramePr>
        <p:xfrm>
          <a:off x="1266700" y="3249613"/>
          <a:ext cx="10056336" cy="3043797"/>
        </p:xfrm>
        <a:graphic>
          <a:graphicData uri="http://schemas.openxmlformats.org/drawingml/2006/chart">
            <c:chart xmlns:c="http://schemas.openxmlformats.org/drawingml/2006/chart" xmlns:r="http://schemas.openxmlformats.org/officeDocument/2006/relationships" r:id="rId2"/>
          </a:graphicData>
        </a:graphic>
      </p:graphicFrame>
      <p:sp>
        <p:nvSpPr>
          <p:cNvPr id="6" name="文本框 5">
            <a:extLst>
              <a:ext uri="{FF2B5EF4-FFF2-40B4-BE49-F238E27FC236}">
                <a16:creationId xmlns:a16="http://schemas.microsoft.com/office/drawing/2014/main" id="{3E8D1939-46C4-4A3E-AC9E-34C754F122B1}"/>
              </a:ext>
            </a:extLst>
          </p:cNvPr>
          <p:cNvSpPr txBox="1"/>
          <p:nvPr/>
        </p:nvSpPr>
        <p:spPr>
          <a:xfrm>
            <a:off x="1200150" y="618245"/>
            <a:ext cx="99849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8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“玩法”</a:t>
            </a:r>
            <a:r>
              <a:rPr kumimoji="1" lang="en-US" altLang="zh-CN" sz="18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“钱”的产品名称是网赚</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产品获客的条件</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0" name="文本框 9">
            <a:extLst>
              <a:ext uri="{FF2B5EF4-FFF2-40B4-BE49-F238E27FC236}">
                <a16:creationId xmlns:a16="http://schemas.microsoft.com/office/drawing/2014/main" id="{BD568FCD-B55E-4216-B29E-9FE52E6EB347}"/>
              </a:ext>
            </a:extLst>
          </p:cNvPr>
          <p:cNvSpPr txBox="1"/>
          <p:nvPr/>
        </p:nvSpPr>
        <p:spPr>
          <a:xfrm>
            <a:off x="1271588" y="1099247"/>
            <a:ext cx="10045700" cy="1997791"/>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从</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Top10</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游戏来看，除</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《Watch Video &amp; Get Daily Money》</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和</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《Watch Video and Earn Money – Real Cash 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是音视频网赚以外，其余八款产品均为游戏网赚，可见</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游戏网赚更受印度玩家青睐</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。而从产品名字来看，网赚</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产品会用和钱（如“</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real money</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real cash</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特点</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Slot – </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游戏网赚老虎机玩法”“</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Match – </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游戏网赚消除玩法”“</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Video – </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音视频网赚”）的词语来作为产品名字，以此展示产品特点，更好吸引目标用户。</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 typeface="Arial" panose="020B0604020202020204" pitchFamily="34" charset="0"/>
              <a:buChar char="•"/>
              <a:defRPr/>
            </a:pP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《Real Slots: win real money》</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上架于</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1</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月，是一款博彩游戏。游戏上架后并未立即获客，</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12</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月开始获客，并将该产品用户体量拉到品类</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Top1</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的地位。此外，</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Top5</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的第一、三、五位均为</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博彩玩法网赚，且均实现了大幅增长。</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3" name="文本框 12">
            <a:extLst>
              <a:ext uri="{FF2B5EF4-FFF2-40B4-BE49-F238E27FC236}">
                <a16:creationId xmlns:a16="http://schemas.microsoft.com/office/drawing/2014/main" id="{CA075CCA-1EEB-4C7B-B925-AF3678A073DA}"/>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22</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9" name="文本框 18">
            <a:extLst>
              <a:ext uri="{FF2B5EF4-FFF2-40B4-BE49-F238E27FC236}">
                <a16:creationId xmlns:a16="http://schemas.microsoft.com/office/drawing/2014/main" id="{6D3E5CF0-ECF8-4DF2-B715-D6214C8708AA}"/>
              </a:ext>
            </a:extLst>
          </p:cNvPr>
          <p:cNvSpPr txBox="1"/>
          <p:nvPr/>
        </p:nvSpPr>
        <p:spPr>
          <a:xfrm>
            <a:off x="2099872" y="3708592"/>
            <a:ext cx="1057902" cy="230832"/>
          </a:xfrm>
          <a:prstGeom prst="rect">
            <a:avLst/>
          </a:prstGeom>
          <a:noFill/>
        </p:spPr>
        <p:txBody>
          <a:bodyPr wrap="square" rtlCol="0">
            <a:spAutoFit/>
          </a:bodyPr>
          <a:lstStyle/>
          <a:p>
            <a:r>
              <a:rPr lang="zh-CN" altLang="en-US"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en-US" altLang="zh-CN"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2801%</a:t>
            </a:r>
            <a:endParaRPr lang="zh-CN" altLang="en-US"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20" name="文本框 19">
            <a:extLst>
              <a:ext uri="{FF2B5EF4-FFF2-40B4-BE49-F238E27FC236}">
                <a16:creationId xmlns:a16="http://schemas.microsoft.com/office/drawing/2014/main" id="{6CB3C4AD-6AEC-44DD-99B3-C9957B57D589}"/>
              </a:ext>
            </a:extLst>
          </p:cNvPr>
          <p:cNvSpPr txBox="1"/>
          <p:nvPr/>
        </p:nvSpPr>
        <p:spPr>
          <a:xfrm>
            <a:off x="9066692" y="4196037"/>
            <a:ext cx="1057902" cy="230832"/>
          </a:xfrm>
          <a:prstGeom prst="rect">
            <a:avLst/>
          </a:prstGeom>
          <a:noFill/>
        </p:spPr>
        <p:txBody>
          <a:bodyPr wrap="square" rtlCol="0">
            <a:spAutoFit/>
          </a:bodyPr>
          <a:lstStyle/>
          <a:p>
            <a:pPr algn="ctr"/>
            <a:r>
              <a:rPr lang="zh-CN" altLang="en-US"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en-US" altLang="zh-CN"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5508%</a:t>
            </a:r>
            <a:endParaRPr lang="zh-CN" altLang="en-US"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2" name="文本框 11">
            <a:extLst>
              <a:ext uri="{FF2B5EF4-FFF2-40B4-BE49-F238E27FC236}">
                <a16:creationId xmlns:a16="http://schemas.microsoft.com/office/drawing/2014/main" id="{448B4692-5D22-47F7-9153-C53E407B217F}"/>
              </a:ext>
            </a:extLst>
          </p:cNvPr>
          <p:cNvSpPr txBox="1"/>
          <p:nvPr/>
        </p:nvSpPr>
        <p:spPr>
          <a:xfrm>
            <a:off x="9882651" y="4196037"/>
            <a:ext cx="1057902" cy="230832"/>
          </a:xfrm>
          <a:prstGeom prst="rect">
            <a:avLst/>
          </a:prstGeom>
          <a:noFill/>
        </p:spPr>
        <p:txBody>
          <a:bodyPr wrap="square" rtlCol="0">
            <a:spAutoFit/>
          </a:bodyPr>
          <a:lstStyle/>
          <a:p>
            <a:pPr algn="ctr"/>
            <a:r>
              <a:rPr lang="zh-CN" altLang="en-US"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en-US" altLang="zh-CN"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12055%</a:t>
            </a:r>
            <a:endParaRPr lang="zh-CN" altLang="en-US" sz="9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4" name="文本框 13">
            <a:extLst>
              <a:ext uri="{FF2B5EF4-FFF2-40B4-BE49-F238E27FC236}">
                <a16:creationId xmlns:a16="http://schemas.microsoft.com/office/drawing/2014/main" id="{CD529E8A-CB75-4EA2-ADC0-83E29904F9C8}"/>
              </a:ext>
            </a:extLst>
          </p:cNvPr>
          <p:cNvSpPr txBox="1"/>
          <p:nvPr/>
        </p:nvSpPr>
        <p:spPr>
          <a:xfrm>
            <a:off x="1" y="6465950"/>
            <a:ext cx="12781052" cy="299184"/>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注：部分上榜游戏由于</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年下半年才上榜，因此</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3</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~8</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月的数据为</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0</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，所以环比变化为</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0</a:t>
            </a:r>
          </a:p>
        </p:txBody>
      </p:sp>
    </p:spTree>
    <p:extLst>
      <p:ext uri="{BB962C8B-B14F-4D97-AF65-F5344CB8AC3E}">
        <p14:creationId xmlns:p14="http://schemas.microsoft.com/office/powerpoint/2010/main" val="3405489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63CB669-76F2-4FE5-BF00-85F9EEB4AC00}"/>
              </a:ext>
            </a:extLst>
          </p:cNvPr>
          <p:cNvSpPr txBox="1"/>
          <p:nvPr/>
        </p:nvSpPr>
        <p:spPr>
          <a:xfrm>
            <a:off x="-358131" y="2977628"/>
            <a:ext cx="5636714" cy="1493037"/>
          </a:xfrm>
          <a:prstGeom prst="rect">
            <a:avLst/>
          </a:prstGeom>
          <a:noFill/>
        </p:spPr>
        <p:txBody>
          <a:bodyPr wrap="square" rtlCol="0">
            <a:spAutoFit/>
          </a:bodyPr>
          <a:lstStyle/>
          <a:p>
            <a:pPr algn="ctr">
              <a:lnSpc>
                <a:spcPct val="150000"/>
              </a:lnSpc>
            </a:pPr>
            <a:r>
              <a:rPr lang="zh-CN" altLang="en-US"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网赚</a:t>
            </a:r>
            <a:r>
              <a:rPr lang="en-US" altLang="zh-CN"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产品案例</a:t>
            </a:r>
            <a:endParaRPr lang="en-US" altLang="zh-CN"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gn="ctr">
              <a:lnSpc>
                <a:spcPct val="150000"/>
              </a:lnSpc>
            </a:pPr>
            <a:r>
              <a:rPr lang="zh-CN" altLang="en-US"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分析结果</a:t>
            </a:r>
            <a:endParaRPr lang="en-US" altLang="zh-CN" sz="32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3" name="矩形: 圆角 2">
            <a:extLst>
              <a:ext uri="{FF2B5EF4-FFF2-40B4-BE49-F238E27FC236}">
                <a16:creationId xmlns:a16="http://schemas.microsoft.com/office/drawing/2014/main" id="{09776A36-7AC6-440A-8270-1B983E8FA336}"/>
              </a:ext>
            </a:extLst>
          </p:cNvPr>
          <p:cNvSpPr/>
          <p:nvPr/>
        </p:nvSpPr>
        <p:spPr>
          <a:xfrm>
            <a:off x="4371857" y="1353935"/>
            <a:ext cx="58882" cy="4150129"/>
          </a:xfrm>
          <a:prstGeom prst="roundRect">
            <a:avLst>
              <a:gd name="adj" fmla="val 50000"/>
            </a:avLst>
          </a:prstGeom>
          <a:gradFill flip="none" rotWithShape="1">
            <a:gsLst>
              <a:gs pos="0">
                <a:srgbClr val="2234B4"/>
              </a:gs>
              <a:gs pos="50000">
                <a:schemeClr val="bg1">
                  <a:shade val="67500"/>
                  <a:satMod val="115000"/>
                </a:schemeClr>
              </a:gs>
              <a:gs pos="100000">
                <a:srgbClr val="2234B4"/>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文本框 3">
            <a:extLst>
              <a:ext uri="{FF2B5EF4-FFF2-40B4-BE49-F238E27FC236}">
                <a16:creationId xmlns:a16="http://schemas.microsoft.com/office/drawing/2014/main" id="{DE636A72-5649-4E47-B57B-72C36FD87CDE}"/>
              </a:ext>
            </a:extLst>
          </p:cNvPr>
          <p:cNvSpPr txBox="1"/>
          <p:nvPr/>
        </p:nvSpPr>
        <p:spPr>
          <a:xfrm>
            <a:off x="5212773" y="1353935"/>
            <a:ext cx="5874472" cy="4116640"/>
          </a:xfrm>
          <a:prstGeom prst="rect">
            <a:avLst/>
          </a:prstGeom>
          <a:noFill/>
        </p:spPr>
        <p:txBody>
          <a:bodyPr wrap="square" rtlCol="0">
            <a:spAutoFit/>
          </a:bodyPr>
          <a:lstStyle/>
          <a:p>
            <a:pPr>
              <a:lnSpc>
                <a:spcPct val="150000"/>
              </a:lnSpc>
            </a:pPr>
            <a:r>
              <a:rPr kumimoji="0" lang="zh-CN" altLang="en-US"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rPr>
              <a:t>案例</a:t>
            </a:r>
            <a:r>
              <a:rPr lang="zh-CN" altLang="en-US" sz="1600" dirty="0">
                <a:solidFill>
                  <a:prstClr val="white"/>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en-US" altLang="zh-CN" sz="16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kumimoji="1" lang="en-US" altLang="zh-CN"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Royal Slots: win real money</a:t>
            </a:r>
            <a:r>
              <a:rPr lang="en-US" altLang="zh-CN" sz="1600" b="1"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endParaRPr kumimoji="0" lang="en-US" altLang="zh-CN"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marL="0" marR="0" lvl="0" indent="0" defTabSz="914400"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nSpc>
                <a:spcPct val="150000"/>
              </a:lnSpc>
            </a:pPr>
            <a:r>
              <a:rPr kumimoji="0" lang="zh-CN" altLang="en-US"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rPr>
              <a:t>案例优点：</a:t>
            </a:r>
            <a:endParaRPr kumimoji="0" lang="en-US" altLang="zh-CN"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nSpc>
                <a:spcPct val="150000"/>
              </a:lnSpc>
            </a:pPr>
            <a:r>
              <a:rPr lang="en-US" altLang="zh-CN" sz="1600" dirty="0">
                <a:solidFill>
                  <a:prstClr val="white"/>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 </a:t>
            </a:r>
            <a:r>
              <a:rPr kumimoji="1" lang="zh-CN" altLang="en-US"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游戏内玩法丰富，广告设计围绕玩家需求点展开，有利于玩家点击；</a:t>
            </a:r>
            <a:endParaRPr kumimoji="1" lang="en-US" altLang="zh-CN"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nSpc>
                <a:spcPct val="150000"/>
              </a:lnSpc>
            </a:pPr>
            <a:r>
              <a:rPr kumimoji="1" lang="en-US" altLang="zh-CN"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 </a:t>
            </a:r>
            <a:r>
              <a:rPr kumimoji="1" lang="zh-CN" altLang="en-US"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游戏</a:t>
            </a:r>
            <a:r>
              <a:rPr kumimoji="1" lang="en-US" altLang="zh-CN"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ICON</a:t>
            </a:r>
            <a:r>
              <a:rPr kumimoji="1" lang="zh-CN" altLang="en-US"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设计突出游戏品类以及金钱特征，商店页“金钱属性”截图内容刺激玩家赚钱和下载欲望。</a:t>
            </a:r>
            <a:endParaRPr kumimoji="1" lang="en-US" altLang="zh-CN" sz="16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0" marR="0" lvl="0" indent="0" defTabSz="914400" rtl="0" eaLnBrk="1" fontAlgn="auto" latinLnBrk="0" hangingPunct="1">
              <a:lnSpc>
                <a:spcPct val="15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nSpc>
                <a:spcPct val="150000"/>
              </a:lnSpc>
            </a:pPr>
            <a:r>
              <a:rPr kumimoji="0" lang="zh-CN" altLang="en-US"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rPr>
              <a:t>注意事项：</a:t>
            </a:r>
            <a:endParaRPr kumimoji="0" lang="en-US" altLang="zh-CN"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nSpc>
                <a:spcPct val="150000"/>
              </a:lnSpc>
            </a:pPr>
            <a:r>
              <a:rPr kumimoji="1" lang="en-US" altLang="zh-CN"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1. </a:t>
            </a:r>
            <a:r>
              <a:rPr kumimoji="1" lang="zh-CN" altLang="en-US"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玩家无法提现、无法获得赠品等因素是玩家给予游戏低评价的主要因素。</a:t>
            </a:r>
            <a:endParaRPr kumimoji="1" lang="en-US" altLang="zh-CN" sz="16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5" name="矩形: 圆角 4">
            <a:extLst>
              <a:ext uri="{FF2B5EF4-FFF2-40B4-BE49-F238E27FC236}">
                <a16:creationId xmlns:a16="http://schemas.microsoft.com/office/drawing/2014/main" id="{81ED6F50-00DB-45DA-BB3D-306E42DDB2BB}"/>
              </a:ext>
            </a:extLst>
          </p:cNvPr>
          <p:cNvSpPr/>
          <p:nvPr/>
        </p:nvSpPr>
        <p:spPr>
          <a:xfrm>
            <a:off x="5110842" y="1518569"/>
            <a:ext cx="58882" cy="187166"/>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 name="矩形: 圆角 5">
            <a:extLst>
              <a:ext uri="{FF2B5EF4-FFF2-40B4-BE49-F238E27FC236}">
                <a16:creationId xmlns:a16="http://schemas.microsoft.com/office/drawing/2014/main" id="{96D0ED7F-BB91-4F4F-A1B9-3D97910F7888}"/>
              </a:ext>
            </a:extLst>
          </p:cNvPr>
          <p:cNvSpPr/>
          <p:nvPr/>
        </p:nvSpPr>
        <p:spPr>
          <a:xfrm>
            <a:off x="5140283" y="2227671"/>
            <a:ext cx="58882" cy="187166"/>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矩形: 圆角 7">
            <a:extLst>
              <a:ext uri="{FF2B5EF4-FFF2-40B4-BE49-F238E27FC236}">
                <a16:creationId xmlns:a16="http://schemas.microsoft.com/office/drawing/2014/main" id="{D529DBF6-0671-4847-A3BA-85FE789C19EB}"/>
              </a:ext>
            </a:extLst>
          </p:cNvPr>
          <p:cNvSpPr/>
          <p:nvPr/>
        </p:nvSpPr>
        <p:spPr>
          <a:xfrm>
            <a:off x="5141694" y="4421157"/>
            <a:ext cx="58882" cy="187166"/>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9" name="图片 16" descr="图片 16">
            <a:extLst>
              <a:ext uri="{FF2B5EF4-FFF2-40B4-BE49-F238E27FC236}">
                <a16:creationId xmlns:a16="http://schemas.microsoft.com/office/drawing/2014/main" id="{D868B2AE-3D8D-4382-9FCC-A2FD10975F17}"/>
              </a:ext>
            </a:extLst>
          </p:cNvPr>
          <p:cNvPicPr>
            <a:picLocks noChangeAspect="1"/>
          </p:cNvPicPr>
          <p:nvPr/>
        </p:nvPicPr>
        <p:blipFill>
          <a:blip r:embed="rId2"/>
          <a:stretch>
            <a:fillRect/>
          </a:stretch>
        </p:blipFill>
        <p:spPr>
          <a:xfrm>
            <a:off x="1962018" y="1681191"/>
            <a:ext cx="1166401" cy="1166401"/>
          </a:xfrm>
          <a:prstGeom prst="rect">
            <a:avLst/>
          </a:prstGeom>
          <a:ln w="12700">
            <a:miter lim="400000"/>
          </a:ln>
        </p:spPr>
      </p:pic>
      <p:sp>
        <p:nvSpPr>
          <p:cNvPr id="10" name="圆角矩形 12">
            <a:extLst>
              <a:ext uri="{FF2B5EF4-FFF2-40B4-BE49-F238E27FC236}">
                <a16:creationId xmlns:a16="http://schemas.microsoft.com/office/drawing/2014/main" id="{F7885253-5095-4F82-B0CF-8B51BFB4B936}"/>
              </a:ext>
            </a:extLst>
          </p:cNvPr>
          <p:cNvSpPr/>
          <p:nvPr/>
        </p:nvSpPr>
        <p:spPr>
          <a:xfrm>
            <a:off x="2033510" y="1752683"/>
            <a:ext cx="1023415" cy="1023415"/>
          </a:xfrm>
          <a:prstGeom prst="roundRect">
            <a:avLst>
              <a:gd name="adj" fmla="val 22711"/>
            </a:avLst>
          </a:prstGeom>
          <a:blipFill>
            <a:blip r:embed="rId3"/>
            <a:stretch>
              <a:fillRect/>
            </a:stretch>
          </a:blipFill>
          <a:ln w="12700">
            <a:miter lim="400000"/>
          </a:ln>
        </p:spPr>
        <p:txBody>
          <a:bodyPr lIns="45719" rIns="45719" anchor="ctr"/>
          <a:lstStyle/>
          <a:p>
            <a:pPr algn="ctr">
              <a:defRPr>
                <a:solidFill>
                  <a:srgbClr val="FFFFFF"/>
                </a:solidFill>
              </a:defRPr>
            </a:pPr>
            <a:endParaRPr>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676559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E8D1939-46C4-4A3E-AC9E-34C754F122B1}"/>
              </a:ext>
            </a:extLst>
          </p:cNvPr>
          <p:cNvSpPr txBox="1"/>
          <p:nvPr/>
        </p:nvSpPr>
        <p:spPr>
          <a:xfrm>
            <a:off x="1286578" y="637752"/>
            <a:ext cx="9918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案例基础信息：印度是游戏最大的获客地区，在</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年下半年迎来大幅度买量</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6" name="文本框 15">
            <a:extLst>
              <a:ext uri="{FF2B5EF4-FFF2-40B4-BE49-F238E27FC236}">
                <a16:creationId xmlns:a16="http://schemas.microsoft.com/office/drawing/2014/main" id="{1A297F45-E1F5-4C10-90A6-76A6BDF858E6}"/>
              </a:ext>
            </a:extLst>
          </p:cNvPr>
          <p:cNvSpPr txBox="1"/>
          <p:nvPr/>
        </p:nvSpPr>
        <p:spPr>
          <a:xfrm>
            <a:off x="1378818" y="3498442"/>
            <a:ext cx="4035372" cy="2320956"/>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流量分布和路径：</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Tx/>
              <a:buChar char="-"/>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根据</a:t>
            </a:r>
            <a:r>
              <a:rPr kumimoji="1" lang="en-US" altLang="zh-CN" sz="14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Apptopia</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数据显示，印度是</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《Royal Slots: win real money 》</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的主要流量来源，占据</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64%</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的流量。游戏在</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3</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月之前曾有短暂买量，之后进入停滞状态。</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12</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月开始，游戏才开始加大获客力度。</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 typeface="Wingdings" panose="05000000000000000000" pitchFamily="2" charset="2"/>
              <a:buChar char="Ø"/>
              <a:defRPr/>
            </a:pP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9" name="任意形状 5">
            <a:extLst>
              <a:ext uri="{FF2B5EF4-FFF2-40B4-BE49-F238E27FC236}">
                <a16:creationId xmlns:a16="http://schemas.microsoft.com/office/drawing/2014/main" id="{EE24FD67-DB6E-4FD7-9CDE-B9388148B10B}"/>
              </a:ext>
            </a:extLst>
          </p:cNvPr>
          <p:cNvSpPr/>
          <p:nvPr/>
        </p:nvSpPr>
        <p:spPr>
          <a:xfrm rot="16200000">
            <a:off x="7388684" y="1981117"/>
            <a:ext cx="2507595" cy="4818921"/>
          </a:xfrm>
          <a:custGeom>
            <a:avLst/>
            <a:gdLst/>
            <a:ahLst/>
            <a:cxnLst>
              <a:cxn ang="0">
                <a:pos x="wd2" y="hd2"/>
              </a:cxn>
              <a:cxn ang="5400000">
                <a:pos x="wd2" y="hd2"/>
              </a:cxn>
              <a:cxn ang="10800000">
                <a:pos x="wd2" y="hd2"/>
              </a:cxn>
              <a:cxn ang="16200000">
                <a:pos x="wd2" y="hd2"/>
              </a:cxn>
            </a:cxnLst>
            <a:rect l="0" t="0" r="r" b="b"/>
            <a:pathLst>
              <a:path w="21600" h="21600" extrusionOk="0">
                <a:moveTo>
                  <a:pt x="3497" y="0"/>
                </a:moveTo>
                <a:lnTo>
                  <a:pt x="18089" y="0"/>
                </a:lnTo>
                <a:cubicBezTo>
                  <a:pt x="19888" y="0"/>
                  <a:pt x="21347" y="744"/>
                  <a:pt x="21347" y="1662"/>
                </a:cubicBezTo>
                <a:lnTo>
                  <a:pt x="21347" y="5015"/>
                </a:lnTo>
                <a:lnTo>
                  <a:pt x="21600" y="5015"/>
                </a:lnTo>
                <a:lnTo>
                  <a:pt x="21600" y="7586"/>
                </a:lnTo>
                <a:lnTo>
                  <a:pt x="21347" y="7586"/>
                </a:lnTo>
                <a:lnTo>
                  <a:pt x="21347" y="19938"/>
                </a:lnTo>
                <a:cubicBezTo>
                  <a:pt x="21347" y="20856"/>
                  <a:pt x="19888" y="21600"/>
                  <a:pt x="18089" y="21600"/>
                </a:cubicBezTo>
                <a:lnTo>
                  <a:pt x="3497" y="21600"/>
                </a:lnTo>
                <a:cubicBezTo>
                  <a:pt x="1699" y="21600"/>
                  <a:pt x="240" y="20856"/>
                  <a:pt x="240" y="19938"/>
                </a:cubicBezTo>
                <a:lnTo>
                  <a:pt x="240" y="7875"/>
                </a:lnTo>
                <a:lnTo>
                  <a:pt x="0" y="7875"/>
                </a:lnTo>
                <a:lnTo>
                  <a:pt x="0" y="6382"/>
                </a:lnTo>
                <a:lnTo>
                  <a:pt x="240" y="6382"/>
                </a:lnTo>
                <a:lnTo>
                  <a:pt x="240" y="6049"/>
                </a:lnTo>
                <a:lnTo>
                  <a:pt x="0" y="6049"/>
                </a:lnTo>
                <a:lnTo>
                  <a:pt x="0" y="4557"/>
                </a:lnTo>
                <a:lnTo>
                  <a:pt x="240" y="4557"/>
                </a:lnTo>
                <a:lnTo>
                  <a:pt x="240" y="3773"/>
                </a:lnTo>
                <a:lnTo>
                  <a:pt x="0" y="3773"/>
                </a:lnTo>
                <a:lnTo>
                  <a:pt x="0" y="2872"/>
                </a:lnTo>
                <a:lnTo>
                  <a:pt x="240" y="2872"/>
                </a:lnTo>
                <a:lnTo>
                  <a:pt x="240" y="1662"/>
                </a:lnTo>
                <a:cubicBezTo>
                  <a:pt x="240" y="744"/>
                  <a:pt x="1699" y="0"/>
                  <a:pt x="3497" y="0"/>
                </a:cubicBezTo>
                <a:close/>
              </a:path>
            </a:pathLst>
          </a:custGeom>
          <a:solidFill>
            <a:srgbClr val="FFFFFF">
              <a:alpha val="40982"/>
            </a:srgbClr>
          </a:solidFill>
          <a:ln w="12700">
            <a:miter lim="400000"/>
          </a:ln>
          <a:effectLst>
            <a:outerShdw blurRad="381000" dist="76200" dir="2700000" rotWithShape="0">
              <a:srgbClr val="FFFFFF">
                <a:alpha val="40000"/>
              </a:srgbClr>
            </a:outerShdw>
          </a:effectLst>
        </p:spPr>
        <p:txBody>
          <a:bodyPr lIns="45719" rIns="45719" anchor="ctr"/>
          <a:lstStyle/>
          <a:p>
            <a:pPr algn="ctr"/>
            <a:endParaRPr>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20" name="圆角矩形 14">
            <a:extLst>
              <a:ext uri="{FF2B5EF4-FFF2-40B4-BE49-F238E27FC236}">
                <a16:creationId xmlns:a16="http://schemas.microsoft.com/office/drawing/2014/main" id="{C77E4C87-F9D6-4E93-A862-FDB2BED8A16C}"/>
              </a:ext>
            </a:extLst>
          </p:cNvPr>
          <p:cNvSpPr/>
          <p:nvPr/>
        </p:nvSpPr>
        <p:spPr>
          <a:xfrm>
            <a:off x="6377291" y="3303351"/>
            <a:ext cx="4553597" cy="2195203"/>
          </a:xfrm>
          <a:prstGeom prst="roundRect">
            <a:avLst>
              <a:gd name="adj" fmla="val 10808"/>
            </a:avLst>
          </a:prstGeom>
          <a:blipFill>
            <a:blip r:embed="rId2"/>
            <a:stretch>
              <a:fillRect/>
            </a:stretch>
          </a:blipFill>
          <a:ln w="12700">
            <a:miter lim="400000"/>
          </a:ln>
        </p:spPr>
        <p:txBody>
          <a:bodyPr lIns="45719" rIns="45719" anchor="ctr"/>
          <a:lstStyle/>
          <a:p>
            <a:pPr algn="ctr">
              <a:defRPr>
                <a:solidFill>
                  <a:srgbClr val="FFFFFF"/>
                </a:solidFill>
              </a:defRPr>
            </a:pPr>
            <a:endParaRPr dirty="0">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27" name="图片 16" descr="图片 16">
            <a:extLst>
              <a:ext uri="{FF2B5EF4-FFF2-40B4-BE49-F238E27FC236}">
                <a16:creationId xmlns:a16="http://schemas.microsoft.com/office/drawing/2014/main" id="{7C9B7886-02EF-443F-91A3-725E635F5D04}"/>
              </a:ext>
            </a:extLst>
          </p:cNvPr>
          <p:cNvPicPr>
            <a:picLocks noChangeAspect="1"/>
          </p:cNvPicPr>
          <p:nvPr/>
        </p:nvPicPr>
        <p:blipFill>
          <a:blip r:embed="rId3"/>
          <a:stretch>
            <a:fillRect/>
          </a:stretch>
        </p:blipFill>
        <p:spPr>
          <a:xfrm>
            <a:off x="1378818" y="1609699"/>
            <a:ext cx="1166401" cy="1166401"/>
          </a:xfrm>
          <a:prstGeom prst="rect">
            <a:avLst/>
          </a:prstGeom>
          <a:ln w="12700">
            <a:miter lim="400000"/>
          </a:ln>
        </p:spPr>
      </p:pic>
      <p:sp>
        <p:nvSpPr>
          <p:cNvPr id="28" name="圆角矩形 12">
            <a:extLst>
              <a:ext uri="{FF2B5EF4-FFF2-40B4-BE49-F238E27FC236}">
                <a16:creationId xmlns:a16="http://schemas.microsoft.com/office/drawing/2014/main" id="{0DC8A4AF-1568-43EA-9F47-A43422A99C97}"/>
              </a:ext>
            </a:extLst>
          </p:cNvPr>
          <p:cNvSpPr/>
          <p:nvPr/>
        </p:nvSpPr>
        <p:spPr>
          <a:xfrm>
            <a:off x="1450310" y="1681191"/>
            <a:ext cx="1023415" cy="1023415"/>
          </a:xfrm>
          <a:prstGeom prst="roundRect">
            <a:avLst>
              <a:gd name="adj" fmla="val 22711"/>
            </a:avLst>
          </a:prstGeom>
          <a:blipFill>
            <a:blip r:embed="rId4"/>
            <a:stretch>
              <a:fillRect/>
            </a:stretch>
          </a:blipFill>
          <a:ln w="12700">
            <a:miter lim="400000"/>
          </a:ln>
        </p:spPr>
        <p:txBody>
          <a:bodyPr lIns="45719" rIns="45719" anchor="ctr"/>
          <a:lstStyle/>
          <a:p>
            <a:pPr algn="ctr">
              <a:defRPr>
                <a:solidFill>
                  <a:srgbClr val="FFFFFF"/>
                </a:solidFill>
              </a:defRPr>
            </a:pPr>
            <a:endParaRPr>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31" name="文本框 30">
            <a:extLst>
              <a:ext uri="{FF2B5EF4-FFF2-40B4-BE49-F238E27FC236}">
                <a16:creationId xmlns:a16="http://schemas.microsoft.com/office/drawing/2014/main" id="{3F57EF9E-F4A0-4DDB-9C16-7A12CC5DB899}"/>
              </a:ext>
            </a:extLst>
          </p:cNvPr>
          <p:cNvSpPr txBox="1"/>
          <p:nvPr/>
        </p:nvSpPr>
        <p:spPr>
          <a:xfrm>
            <a:off x="3059603" y="1684898"/>
            <a:ext cx="3036397" cy="1028295"/>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名称：</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Royal Slots: win real money</a:t>
            </a:r>
          </a:p>
          <a:p>
            <a:pPr marR="0" lvl="0" algn="l" defTabSz="914400" rtl="0" eaLnBrk="1" fontAlgn="auto" latinLnBrk="0" hangingPunct="1">
              <a:lnSpc>
                <a:spcPct val="1500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厂商：</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Shape Keeper Ltd</a:t>
            </a:r>
          </a:p>
          <a:p>
            <a:pPr marR="0" lvl="0" algn="l" defTabSz="914400" rtl="0" eaLnBrk="1" fontAlgn="auto" latinLnBrk="0" hangingPunct="1">
              <a:lnSpc>
                <a:spcPct val="1500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上架时间：</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Jan 2021</a:t>
            </a:r>
          </a:p>
        </p:txBody>
      </p:sp>
      <p:sp>
        <p:nvSpPr>
          <p:cNvPr id="32" name="文本框 31">
            <a:extLst>
              <a:ext uri="{FF2B5EF4-FFF2-40B4-BE49-F238E27FC236}">
                <a16:creationId xmlns:a16="http://schemas.microsoft.com/office/drawing/2014/main" id="{BFB59EAE-5EB0-480B-AC43-B3FB262D8EF4}"/>
              </a:ext>
            </a:extLst>
          </p:cNvPr>
          <p:cNvSpPr txBox="1"/>
          <p:nvPr/>
        </p:nvSpPr>
        <p:spPr>
          <a:xfrm>
            <a:off x="6656243" y="1678750"/>
            <a:ext cx="3036397" cy="705129"/>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近</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365</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天日活跃用户表现：</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16</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万</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nSpc>
                <a:spcPct val="150000"/>
              </a:lnSpc>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近</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365</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天下载量：</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112</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万</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33" name="文本框 32">
            <a:extLst>
              <a:ext uri="{FF2B5EF4-FFF2-40B4-BE49-F238E27FC236}">
                <a16:creationId xmlns:a16="http://schemas.microsoft.com/office/drawing/2014/main" id="{69346B08-112F-4A9A-AF85-C7923470AA79}"/>
              </a:ext>
            </a:extLst>
          </p:cNvPr>
          <p:cNvSpPr txBox="1"/>
          <p:nvPr/>
        </p:nvSpPr>
        <p:spPr>
          <a:xfrm>
            <a:off x="0" y="6476036"/>
            <a:ext cx="5194169" cy="299184"/>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注：数据来源</a:t>
            </a:r>
            <a:r>
              <a:rPr kumimoji="1" lang="en-US" altLang="zh-CN" sz="1000" dirty="0" err="1">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Apptopia</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截取时间</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3</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25</a:t>
            </a: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日</a:t>
            </a:r>
            <a:r>
              <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a:t>
            </a:r>
          </a:p>
        </p:txBody>
      </p:sp>
      <p:sp>
        <p:nvSpPr>
          <p:cNvPr id="12" name="文本框 11">
            <a:extLst>
              <a:ext uri="{FF2B5EF4-FFF2-40B4-BE49-F238E27FC236}">
                <a16:creationId xmlns:a16="http://schemas.microsoft.com/office/drawing/2014/main" id="{EBC6FDD6-7F25-4649-9AC9-F188CED32E57}"/>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24</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02729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28E378C-CF67-4A4E-82AC-5AF7BFB9E7AB}"/>
              </a:ext>
            </a:extLst>
          </p:cNvPr>
          <p:cNvSpPr txBox="1"/>
          <p:nvPr/>
        </p:nvSpPr>
        <p:spPr>
          <a:xfrm>
            <a:off x="1200150" y="656883"/>
            <a:ext cx="105509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Real Slots:</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win real money</a:t>
            </a:r>
            <a:r>
              <a:rPr kumimoji="1" lang="en-US" altLang="zh-CN"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游戏内玩法丰富，广告设计围绕玩家需求点展开，有利于玩家点击</a:t>
            </a:r>
            <a:endParaRPr kumimoji="1" lang="zh-CN" altLang="en-US"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52" name="任意形状 9">
            <a:extLst>
              <a:ext uri="{FF2B5EF4-FFF2-40B4-BE49-F238E27FC236}">
                <a16:creationId xmlns:a16="http://schemas.microsoft.com/office/drawing/2014/main" id="{2D31AC95-B9B0-4D91-B17B-E118ADABCC75}"/>
              </a:ext>
            </a:extLst>
          </p:cNvPr>
          <p:cNvSpPr/>
          <p:nvPr/>
        </p:nvSpPr>
        <p:spPr>
          <a:xfrm>
            <a:off x="9083919" y="1096116"/>
            <a:ext cx="2181151" cy="4248656"/>
          </a:xfrm>
          <a:custGeom>
            <a:avLst/>
            <a:gdLst>
              <a:gd name="connsiteX0" fmla="*/ 432998 w 2674170"/>
              <a:gd name="connsiteY0" fmla="*/ 0 h 5240638"/>
              <a:gd name="connsiteX1" fmla="*/ 2239550 w 2674170"/>
              <a:gd name="connsiteY1" fmla="*/ 0 h 5240638"/>
              <a:gd name="connsiteX2" fmla="*/ 2642795 w 2674170"/>
              <a:gd name="connsiteY2" fmla="*/ 403245 h 5240638"/>
              <a:gd name="connsiteX3" fmla="*/ 2642795 w 2674170"/>
              <a:gd name="connsiteY3" fmla="*/ 1216680 h 5240638"/>
              <a:gd name="connsiteX4" fmla="*/ 2674170 w 2674170"/>
              <a:gd name="connsiteY4" fmla="*/ 1216680 h 5240638"/>
              <a:gd name="connsiteX5" fmla="*/ 2674170 w 2674170"/>
              <a:gd name="connsiteY5" fmla="*/ 1840624 h 5240638"/>
              <a:gd name="connsiteX6" fmla="*/ 2642795 w 2674170"/>
              <a:gd name="connsiteY6" fmla="*/ 1840624 h 5240638"/>
              <a:gd name="connsiteX7" fmla="*/ 2642795 w 2674170"/>
              <a:gd name="connsiteY7" fmla="*/ 4837393 h 5240638"/>
              <a:gd name="connsiteX8" fmla="*/ 2239550 w 2674170"/>
              <a:gd name="connsiteY8" fmla="*/ 5240638 h 5240638"/>
              <a:gd name="connsiteX9" fmla="*/ 432998 w 2674170"/>
              <a:gd name="connsiteY9" fmla="*/ 5240638 h 5240638"/>
              <a:gd name="connsiteX10" fmla="*/ 29753 w 2674170"/>
              <a:gd name="connsiteY10" fmla="*/ 4837393 h 5240638"/>
              <a:gd name="connsiteX11" fmla="*/ 29753 w 2674170"/>
              <a:gd name="connsiteY11" fmla="*/ 1910548 h 5240638"/>
              <a:gd name="connsiteX12" fmla="*/ 0 w 2674170"/>
              <a:gd name="connsiteY12" fmla="*/ 1910548 h 5240638"/>
              <a:gd name="connsiteX13" fmla="*/ 0 w 2674170"/>
              <a:gd name="connsiteY13" fmla="*/ 1548374 h 5240638"/>
              <a:gd name="connsiteX14" fmla="*/ 29753 w 2674170"/>
              <a:gd name="connsiteY14" fmla="*/ 1548374 h 5240638"/>
              <a:gd name="connsiteX15" fmla="*/ 29753 w 2674170"/>
              <a:gd name="connsiteY15" fmla="*/ 1467692 h 5240638"/>
              <a:gd name="connsiteX16" fmla="*/ 0 w 2674170"/>
              <a:gd name="connsiteY16" fmla="*/ 1467692 h 5240638"/>
              <a:gd name="connsiteX17" fmla="*/ 0 w 2674170"/>
              <a:gd name="connsiteY17" fmla="*/ 1105518 h 5240638"/>
              <a:gd name="connsiteX18" fmla="*/ 29753 w 2674170"/>
              <a:gd name="connsiteY18" fmla="*/ 1105518 h 5240638"/>
              <a:gd name="connsiteX19" fmla="*/ 29753 w 2674170"/>
              <a:gd name="connsiteY19" fmla="*/ 915466 h 5240638"/>
              <a:gd name="connsiteX20" fmla="*/ 0 w 2674170"/>
              <a:gd name="connsiteY20" fmla="*/ 915466 h 5240638"/>
              <a:gd name="connsiteX21" fmla="*/ 0 w 2674170"/>
              <a:gd name="connsiteY21" fmla="*/ 696727 h 5240638"/>
              <a:gd name="connsiteX22" fmla="*/ 29753 w 2674170"/>
              <a:gd name="connsiteY22" fmla="*/ 696727 h 5240638"/>
              <a:gd name="connsiteX23" fmla="*/ 29753 w 2674170"/>
              <a:gd name="connsiteY23" fmla="*/ 403245 h 5240638"/>
              <a:gd name="connsiteX24" fmla="*/ 432998 w 2674170"/>
              <a:gd name="connsiteY24" fmla="*/ 0 h 524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74170" h="5240638">
                <a:moveTo>
                  <a:pt x="432998" y="0"/>
                </a:moveTo>
                <a:lnTo>
                  <a:pt x="2239550" y="0"/>
                </a:lnTo>
                <a:cubicBezTo>
                  <a:pt x="2462256" y="0"/>
                  <a:pt x="2642795" y="180539"/>
                  <a:pt x="2642795" y="403245"/>
                </a:cubicBezTo>
                <a:lnTo>
                  <a:pt x="2642795" y="1216680"/>
                </a:lnTo>
                <a:lnTo>
                  <a:pt x="2674170" y="1216680"/>
                </a:lnTo>
                <a:lnTo>
                  <a:pt x="2674170" y="1840624"/>
                </a:lnTo>
                <a:lnTo>
                  <a:pt x="2642795" y="1840624"/>
                </a:lnTo>
                <a:lnTo>
                  <a:pt x="2642795" y="4837393"/>
                </a:lnTo>
                <a:cubicBezTo>
                  <a:pt x="2642795" y="5060099"/>
                  <a:pt x="2462256" y="5240638"/>
                  <a:pt x="2239550" y="5240638"/>
                </a:cubicBezTo>
                <a:lnTo>
                  <a:pt x="432998" y="5240638"/>
                </a:lnTo>
                <a:cubicBezTo>
                  <a:pt x="210292" y="5240638"/>
                  <a:pt x="29753" y="5060099"/>
                  <a:pt x="29753" y="4837393"/>
                </a:cubicBezTo>
                <a:lnTo>
                  <a:pt x="29753" y="1910548"/>
                </a:lnTo>
                <a:lnTo>
                  <a:pt x="0" y="1910548"/>
                </a:lnTo>
                <a:lnTo>
                  <a:pt x="0" y="1548374"/>
                </a:lnTo>
                <a:lnTo>
                  <a:pt x="29753" y="1548374"/>
                </a:lnTo>
                <a:lnTo>
                  <a:pt x="29753" y="1467692"/>
                </a:lnTo>
                <a:lnTo>
                  <a:pt x="0" y="1467692"/>
                </a:lnTo>
                <a:lnTo>
                  <a:pt x="0" y="1105518"/>
                </a:lnTo>
                <a:lnTo>
                  <a:pt x="29753" y="1105518"/>
                </a:lnTo>
                <a:lnTo>
                  <a:pt x="29753" y="915466"/>
                </a:lnTo>
                <a:lnTo>
                  <a:pt x="0" y="915466"/>
                </a:lnTo>
                <a:lnTo>
                  <a:pt x="0" y="696727"/>
                </a:lnTo>
                <a:lnTo>
                  <a:pt x="29753" y="696727"/>
                </a:lnTo>
                <a:lnTo>
                  <a:pt x="29753" y="403245"/>
                </a:lnTo>
                <a:cubicBezTo>
                  <a:pt x="29753" y="180539"/>
                  <a:pt x="210292" y="0"/>
                  <a:pt x="432998" y="0"/>
                </a:cubicBezTo>
                <a:close/>
              </a:path>
            </a:pathLst>
          </a:custGeom>
          <a:solidFill>
            <a:schemeClr val="bg1">
              <a:lumMod val="95000"/>
            </a:schemeClr>
          </a:solidFill>
          <a:ln w="19050">
            <a:noFill/>
          </a:ln>
          <a:effectLst>
            <a:outerShdw blurRad="381000" dist="76200" dir="2700000" sx="102000" sy="102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txBody>
          <a:bodyPr wrap="square" rtlCol="0" anchor="ctr">
            <a:noAutofit/>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kumimoji="1" lang="zh-CN" altLang="en-US">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53" name="Picture 2">
            <a:extLst>
              <a:ext uri="{FF2B5EF4-FFF2-40B4-BE49-F238E27FC236}">
                <a16:creationId xmlns:a16="http://schemas.microsoft.com/office/drawing/2014/main" id="{B37F9379-3C4B-482C-82C3-97F0CF322A63}"/>
              </a:ext>
            </a:extLst>
          </p:cNvPr>
          <p:cNvPicPr>
            <a:picLocks noChangeAspect="1" noChangeArrowheads="1"/>
          </p:cNvPicPr>
          <p:nvPr/>
        </p:nvPicPr>
        <p:blipFill>
          <a:blip r:embed="rId2"/>
          <a:srcRect t="4054" b="4054"/>
          <a:stretch/>
        </p:blipFill>
        <p:spPr bwMode="auto">
          <a:xfrm>
            <a:off x="9222247" y="1256386"/>
            <a:ext cx="1906597" cy="3915008"/>
          </a:xfrm>
          <a:prstGeom prst="roundRect">
            <a:avLst>
              <a:gd name="adj" fmla="val 12400"/>
            </a:avLst>
          </a:prstGeom>
          <a:solidFill>
            <a:srgbClr val="FFFFFF">
              <a:shade val="85000"/>
            </a:srgbClr>
          </a:solidFill>
          <a:ln>
            <a:noFill/>
          </a:ln>
          <a:effectLst>
            <a:reflection endPos="0" dist="5000" dir="5400000" sy="-100000" algn="bl" rotWithShape="0"/>
          </a:effectLst>
        </p:spPr>
      </p:pic>
      <p:sp>
        <p:nvSpPr>
          <p:cNvPr id="54" name="文本框 53">
            <a:extLst>
              <a:ext uri="{FF2B5EF4-FFF2-40B4-BE49-F238E27FC236}">
                <a16:creationId xmlns:a16="http://schemas.microsoft.com/office/drawing/2014/main" id="{6AC7C2F8-1D65-46A7-BB95-8BDFB75C7008}"/>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25</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1" name="矩形: 圆角 60">
            <a:extLst>
              <a:ext uri="{FF2B5EF4-FFF2-40B4-BE49-F238E27FC236}">
                <a16:creationId xmlns:a16="http://schemas.microsoft.com/office/drawing/2014/main" id="{4843721F-1462-4CF0-A905-DF4E0437C91D}"/>
              </a:ext>
            </a:extLst>
          </p:cNvPr>
          <p:cNvSpPr/>
          <p:nvPr/>
        </p:nvSpPr>
        <p:spPr>
          <a:xfrm>
            <a:off x="1171026" y="2865309"/>
            <a:ext cx="1337677" cy="369881"/>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玩家进入游戏</a:t>
            </a:r>
          </a:p>
        </p:txBody>
      </p:sp>
      <p:sp>
        <p:nvSpPr>
          <p:cNvPr id="62" name="矩形: 圆角 61">
            <a:extLst>
              <a:ext uri="{FF2B5EF4-FFF2-40B4-BE49-F238E27FC236}">
                <a16:creationId xmlns:a16="http://schemas.microsoft.com/office/drawing/2014/main" id="{2921AAE0-D2AF-4357-82D5-A4CF4D652B97}"/>
              </a:ext>
            </a:extLst>
          </p:cNvPr>
          <p:cNvSpPr/>
          <p:nvPr/>
        </p:nvSpPr>
        <p:spPr>
          <a:xfrm>
            <a:off x="1271588" y="4337222"/>
            <a:ext cx="7483173" cy="1863895"/>
          </a:xfrm>
          <a:prstGeom prst="roundRect">
            <a:avLst>
              <a:gd name="adj" fmla="val 4280"/>
            </a:avLst>
          </a:prstGeom>
          <a:noFill/>
          <a:ln w="28575">
            <a:solidFill>
              <a:srgbClr val="FF2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3" name="矩形: 圆角 62">
            <a:extLst>
              <a:ext uri="{FF2B5EF4-FFF2-40B4-BE49-F238E27FC236}">
                <a16:creationId xmlns:a16="http://schemas.microsoft.com/office/drawing/2014/main" id="{1B746686-B1C0-47BA-8DEE-9DF39BBA70A3}"/>
              </a:ext>
            </a:extLst>
          </p:cNvPr>
          <p:cNvSpPr/>
          <p:nvPr/>
        </p:nvSpPr>
        <p:spPr>
          <a:xfrm>
            <a:off x="1126360" y="4651331"/>
            <a:ext cx="317963" cy="1235676"/>
          </a:xfrm>
          <a:prstGeom prst="roundRect">
            <a:avLst>
              <a:gd name="adj" fmla="val 4280"/>
            </a:avLst>
          </a:prstGeom>
          <a:solidFill>
            <a:srgbClr val="FF2115"/>
          </a:solidFill>
          <a:ln w="28575">
            <a:solidFill>
              <a:srgbClr val="FF2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latin typeface="思源黑体 CN Regular" panose="020B0500000000000000" pitchFamily="34" charset="-122"/>
                <a:ea typeface="思源黑体 CN Regular" panose="020B0500000000000000" pitchFamily="34" charset="-122"/>
                <a:sym typeface="思源黑体 CN Regular" panose="020B0500000000000000" pitchFamily="34" charset="-122"/>
              </a:rPr>
              <a:t>外围系统</a:t>
            </a:r>
          </a:p>
        </p:txBody>
      </p:sp>
      <p:sp>
        <p:nvSpPr>
          <p:cNvPr id="64" name="矩形: 圆角 63">
            <a:extLst>
              <a:ext uri="{FF2B5EF4-FFF2-40B4-BE49-F238E27FC236}">
                <a16:creationId xmlns:a16="http://schemas.microsoft.com/office/drawing/2014/main" id="{33FA8B26-4F49-476D-81C4-78D2EEB6DF5D}"/>
              </a:ext>
            </a:extLst>
          </p:cNvPr>
          <p:cNvSpPr/>
          <p:nvPr/>
        </p:nvSpPr>
        <p:spPr>
          <a:xfrm>
            <a:off x="2944472" y="2823226"/>
            <a:ext cx="1418757" cy="468623"/>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选择不同主题的老虎机</a:t>
            </a:r>
          </a:p>
        </p:txBody>
      </p:sp>
      <p:cxnSp>
        <p:nvCxnSpPr>
          <p:cNvPr id="65" name="直接箭头连接符 64">
            <a:extLst>
              <a:ext uri="{FF2B5EF4-FFF2-40B4-BE49-F238E27FC236}">
                <a16:creationId xmlns:a16="http://schemas.microsoft.com/office/drawing/2014/main" id="{23636AA9-AD2D-4A08-8BBD-D1A7C8F1B7B4}"/>
              </a:ext>
            </a:extLst>
          </p:cNvPr>
          <p:cNvCxnSpPr>
            <a:cxnSpLocks/>
          </p:cNvCxnSpPr>
          <p:nvPr/>
        </p:nvCxnSpPr>
        <p:spPr>
          <a:xfrm>
            <a:off x="2553637" y="3072645"/>
            <a:ext cx="339157" cy="0"/>
          </a:xfrm>
          <a:prstGeom prst="straightConnector1">
            <a:avLst/>
          </a:prstGeom>
          <a:solidFill>
            <a:schemeClr val="accent2"/>
          </a:solidFill>
          <a:ln w="25400">
            <a:solidFill>
              <a:srgbClr val="3DB2FF"/>
            </a:solidFill>
            <a:tailEnd type="triangle"/>
          </a:ln>
        </p:spPr>
        <p:style>
          <a:lnRef idx="1">
            <a:schemeClr val="accent1"/>
          </a:lnRef>
          <a:fillRef idx="0">
            <a:schemeClr val="accent1"/>
          </a:fillRef>
          <a:effectRef idx="0">
            <a:schemeClr val="accent1"/>
          </a:effectRef>
          <a:fontRef idx="minor">
            <a:schemeClr val="tx1"/>
          </a:fontRef>
        </p:style>
      </p:cxnSp>
      <p:sp>
        <p:nvSpPr>
          <p:cNvPr id="67" name="矩形: 圆角 66">
            <a:extLst>
              <a:ext uri="{FF2B5EF4-FFF2-40B4-BE49-F238E27FC236}">
                <a16:creationId xmlns:a16="http://schemas.microsoft.com/office/drawing/2014/main" id="{A48C5A53-D31A-4CD0-9C16-56F56E59BBB1}"/>
              </a:ext>
            </a:extLst>
          </p:cNvPr>
          <p:cNvSpPr/>
          <p:nvPr/>
        </p:nvSpPr>
        <p:spPr>
          <a:xfrm>
            <a:off x="4827916" y="2773015"/>
            <a:ext cx="1565758" cy="575666"/>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进入游戏界面后，通过</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Spin</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获得奖品</a:t>
            </a:r>
            <a:endPar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cxnSp>
        <p:nvCxnSpPr>
          <p:cNvPr id="68" name="直接箭头连接符 67">
            <a:extLst>
              <a:ext uri="{FF2B5EF4-FFF2-40B4-BE49-F238E27FC236}">
                <a16:creationId xmlns:a16="http://schemas.microsoft.com/office/drawing/2014/main" id="{B8A8774D-374D-4ED3-8F52-4F408FF51E61}"/>
              </a:ext>
            </a:extLst>
          </p:cNvPr>
          <p:cNvCxnSpPr>
            <a:cxnSpLocks/>
          </p:cNvCxnSpPr>
          <p:nvPr/>
        </p:nvCxnSpPr>
        <p:spPr>
          <a:xfrm>
            <a:off x="4419685" y="3072741"/>
            <a:ext cx="339157" cy="0"/>
          </a:xfrm>
          <a:prstGeom prst="straightConnector1">
            <a:avLst/>
          </a:prstGeom>
          <a:solidFill>
            <a:schemeClr val="accent2"/>
          </a:solidFill>
          <a:ln w="25400">
            <a:solidFill>
              <a:srgbClr val="3DB2FF"/>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B220AF1E-6060-4860-80BA-AEF3B76DF43A}"/>
              </a:ext>
            </a:extLst>
          </p:cNvPr>
          <p:cNvCxnSpPr>
            <a:cxnSpLocks/>
          </p:cNvCxnSpPr>
          <p:nvPr/>
        </p:nvCxnSpPr>
        <p:spPr>
          <a:xfrm flipV="1">
            <a:off x="6481203" y="2880057"/>
            <a:ext cx="463294" cy="184938"/>
          </a:xfrm>
          <a:prstGeom prst="straightConnector1">
            <a:avLst/>
          </a:prstGeom>
          <a:solidFill>
            <a:schemeClr val="accent2"/>
          </a:solidFill>
          <a:ln w="25400">
            <a:solidFill>
              <a:srgbClr val="3DB2FF"/>
            </a:solidFill>
            <a:tailEnd type="triangle"/>
          </a:ln>
        </p:spPr>
        <p:style>
          <a:lnRef idx="1">
            <a:schemeClr val="accent1"/>
          </a:lnRef>
          <a:fillRef idx="0">
            <a:schemeClr val="accent1"/>
          </a:fillRef>
          <a:effectRef idx="0">
            <a:schemeClr val="accent1"/>
          </a:effectRef>
          <a:fontRef idx="minor">
            <a:schemeClr val="tx1"/>
          </a:fontRef>
        </p:style>
      </p:cxnSp>
      <p:sp>
        <p:nvSpPr>
          <p:cNvPr id="73" name="矩形: 圆角 72">
            <a:extLst>
              <a:ext uri="{FF2B5EF4-FFF2-40B4-BE49-F238E27FC236}">
                <a16:creationId xmlns:a16="http://schemas.microsoft.com/office/drawing/2014/main" id="{350CBA37-FFB1-4734-B081-18486299FFD0}"/>
              </a:ext>
            </a:extLst>
          </p:cNvPr>
          <p:cNvSpPr/>
          <p:nvPr/>
        </p:nvSpPr>
        <p:spPr>
          <a:xfrm>
            <a:off x="7088652" y="2709963"/>
            <a:ext cx="1559505" cy="369332"/>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金币</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纸币</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p>
        </p:txBody>
      </p:sp>
      <p:sp>
        <p:nvSpPr>
          <p:cNvPr id="74" name="矩形: 圆角 73">
            <a:extLst>
              <a:ext uri="{FF2B5EF4-FFF2-40B4-BE49-F238E27FC236}">
                <a16:creationId xmlns:a16="http://schemas.microsoft.com/office/drawing/2014/main" id="{92E42AC8-01D0-4B22-9D24-CA24CCF7D580}"/>
              </a:ext>
            </a:extLst>
          </p:cNvPr>
          <p:cNvSpPr/>
          <p:nvPr/>
        </p:nvSpPr>
        <p:spPr>
          <a:xfrm>
            <a:off x="7096342" y="3156253"/>
            <a:ext cx="930127" cy="369332"/>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骰子</a:t>
            </a:r>
            <a:endPar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cxnSp>
        <p:nvCxnSpPr>
          <p:cNvPr id="76" name="直接箭头连接符 75">
            <a:extLst>
              <a:ext uri="{FF2B5EF4-FFF2-40B4-BE49-F238E27FC236}">
                <a16:creationId xmlns:a16="http://schemas.microsoft.com/office/drawing/2014/main" id="{F56DA79E-05EC-4E14-A5BD-AF393516F404}"/>
              </a:ext>
            </a:extLst>
          </p:cNvPr>
          <p:cNvCxnSpPr>
            <a:cxnSpLocks/>
          </p:cNvCxnSpPr>
          <p:nvPr/>
        </p:nvCxnSpPr>
        <p:spPr>
          <a:xfrm>
            <a:off x="6483544" y="3220444"/>
            <a:ext cx="460953" cy="128237"/>
          </a:xfrm>
          <a:prstGeom prst="straightConnector1">
            <a:avLst/>
          </a:prstGeom>
          <a:solidFill>
            <a:schemeClr val="accent2"/>
          </a:solidFill>
          <a:ln w="25400">
            <a:solidFill>
              <a:srgbClr val="3DB2FF"/>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a:extLst>
              <a:ext uri="{FF2B5EF4-FFF2-40B4-BE49-F238E27FC236}">
                <a16:creationId xmlns:a16="http://schemas.microsoft.com/office/drawing/2014/main" id="{3094074B-F6DC-4C31-8533-D91721D3D13F}"/>
              </a:ext>
            </a:extLst>
          </p:cNvPr>
          <p:cNvCxnSpPr>
            <a:cxnSpLocks/>
          </p:cNvCxnSpPr>
          <p:nvPr/>
        </p:nvCxnSpPr>
        <p:spPr>
          <a:xfrm flipV="1">
            <a:off x="7703590" y="2361598"/>
            <a:ext cx="0" cy="264241"/>
          </a:xfrm>
          <a:prstGeom prst="straightConnector1">
            <a:avLst/>
          </a:prstGeom>
          <a:solidFill>
            <a:schemeClr val="accent2"/>
          </a:solidFill>
          <a:ln w="25400">
            <a:solidFill>
              <a:srgbClr val="3DB2FF"/>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接箭头连接符 80">
            <a:extLst>
              <a:ext uri="{FF2B5EF4-FFF2-40B4-BE49-F238E27FC236}">
                <a16:creationId xmlns:a16="http://schemas.microsoft.com/office/drawing/2014/main" id="{69BA9FC0-6E24-42DC-AA1E-060AA48CA093}"/>
              </a:ext>
            </a:extLst>
          </p:cNvPr>
          <p:cNvCxnSpPr>
            <a:cxnSpLocks/>
          </p:cNvCxnSpPr>
          <p:nvPr/>
        </p:nvCxnSpPr>
        <p:spPr>
          <a:xfrm flipH="1" flipV="1">
            <a:off x="5985735" y="2089612"/>
            <a:ext cx="1465389" cy="518134"/>
          </a:xfrm>
          <a:prstGeom prst="straightConnector1">
            <a:avLst/>
          </a:prstGeom>
          <a:solidFill>
            <a:schemeClr val="accent2"/>
          </a:solidFill>
          <a:ln w="25400">
            <a:solidFill>
              <a:srgbClr val="3DB2FF"/>
            </a:solidFill>
            <a:tailEnd type="triangle"/>
          </a:ln>
        </p:spPr>
        <p:style>
          <a:lnRef idx="1">
            <a:schemeClr val="accent1"/>
          </a:lnRef>
          <a:fillRef idx="0">
            <a:schemeClr val="accent1"/>
          </a:fillRef>
          <a:effectRef idx="0">
            <a:schemeClr val="accent1"/>
          </a:effectRef>
          <a:fontRef idx="minor">
            <a:schemeClr val="tx1"/>
          </a:fontRef>
        </p:style>
      </p:cxnSp>
      <p:sp>
        <p:nvSpPr>
          <p:cNvPr id="83" name="矩形: 圆角 82">
            <a:extLst>
              <a:ext uri="{FF2B5EF4-FFF2-40B4-BE49-F238E27FC236}">
                <a16:creationId xmlns:a16="http://schemas.microsoft.com/office/drawing/2014/main" id="{A988AC37-57F6-4885-B71E-2652D7C18162}"/>
              </a:ext>
            </a:extLst>
          </p:cNvPr>
          <p:cNvSpPr/>
          <p:nvPr/>
        </p:nvSpPr>
        <p:spPr>
          <a:xfrm>
            <a:off x="7025556" y="1718563"/>
            <a:ext cx="1651715" cy="580309"/>
          </a:xfrm>
          <a:prstGeom prst="roundRect">
            <a:avLst/>
          </a:prstGeom>
          <a:solidFill>
            <a:schemeClr val="bg1">
              <a:lumMod val="85000"/>
            </a:schemeClr>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看广告可获得</a:t>
            </a:r>
            <a:endParaRPr lang="en-US" altLang="zh-CN"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gn="ctr"/>
            <a:r>
              <a:rPr lang="zh-CN" altLang="en-US"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双倍奖励</a:t>
            </a:r>
            <a:endParaRPr lang="en-US" altLang="zh-CN"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86" name="矩形: 圆角 85">
            <a:extLst>
              <a:ext uri="{FF2B5EF4-FFF2-40B4-BE49-F238E27FC236}">
                <a16:creationId xmlns:a16="http://schemas.microsoft.com/office/drawing/2014/main" id="{9AD9F1CC-6774-435A-B53A-2F255023E318}"/>
              </a:ext>
            </a:extLst>
          </p:cNvPr>
          <p:cNvSpPr/>
          <p:nvPr/>
        </p:nvSpPr>
        <p:spPr>
          <a:xfrm>
            <a:off x="1171026" y="1457452"/>
            <a:ext cx="4698132" cy="1135333"/>
          </a:xfrm>
          <a:prstGeom prst="roundRect">
            <a:avLst>
              <a:gd name="adj" fmla="val 4280"/>
            </a:avLst>
          </a:prstGeom>
          <a:noFill/>
          <a:ln w="28575">
            <a:solidFill>
              <a:srgbClr val="3DB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7" name="矩形: 圆角 86">
            <a:extLst>
              <a:ext uri="{FF2B5EF4-FFF2-40B4-BE49-F238E27FC236}">
                <a16:creationId xmlns:a16="http://schemas.microsoft.com/office/drawing/2014/main" id="{A163F790-7649-4A5F-B2C2-C8F25F4E85F4}"/>
              </a:ext>
            </a:extLst>
          </p:cNvPr>
          <p:cNvSpPr/>
          <p:nvPr/>
        </p:nvSpPr>
        <p:spPr>
          <a:xfrm>
            <a:off x="2691111" y="1211287"/>
            <a:ext cx="1307745" cy="369881"/>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兑换比例</a:t>
            </a:r>
          </a:p>
        </p:txBody>
      </p:sp>
      <p:sp>
        <p:nvSpPr>
          <p:cNvPr id="92" name="矩形 91">
            <a:extLst>
              <a:ext uri="{FF2B5EF4-FFF2-40B4-BE49-F238E27FC236}">
                <a16:creationId xmlns:a16="http://schemas.microsoft.com/office/drawing/2014/main" id="{83D571F4-4532-42BB-A076-1417A1F28FD1}"/>
              </a:ext>
            </a:extLst>
          </p:cNvPr>
          <p:cNvSpPr/>
          <p:nvPr/>
        </p:nvSpPr>
        <p:spPr>
          <a:xfrm>
            <a:off x="1265138" y="1657238"/>
            <a:ext cx="1103187" cy="830997"/>
          </a:xfrm>
          <a:prstGeom prst="rect">
            <a:avLst/>
          </a:prstGeom>
          <a:noFill/>
        </p:spPr>
        <p:txBody>
          <a:bodyPr wrap="none" lIns="91440" tIns="45720" rIns="91440" bIns="45720">
            <a:spAutoFit/>
          </a:bodyPr>
          <a:lstStyle/>
          <a:p>
            <a:r>
              <a:rPr lang="zh-CN" altLang="en-US"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金币</a:t>
            </a:r>
            <a:endPar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r>
              <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15M =&gt; $3.00</a:t>
            </a:r>
          </a:p>
          <a:p>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9</a:t>
            </a:r>
            <a:r>
              <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M   =&gt; $2.00</a:t>
            </a:r>
          </a:p>
          <a:p>
            <a:r>
              <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5M   =&gt; $1.00</a:t>
            </a:r>
          </a:p>
        </p:txBody>
      </p:sp>
      <p:sp>
        <p:nvSpPr>
          <p:cNvPr id="93" name="矩形 92">
            <a:extLst>
              <a:ext uri="{FF2B5EF4-FFF2-40B4-BE49-F238E27FC236}">
                <a16:creationId xmlns:a16="http://schemas.microsoft.com/office/drawing/2014/main" id="{2271DE22-BCBC-4D94-8E91-C813B5F2299A}"/>
              </a:ext>
            </a:extLst>
          </p:cNvPr>
          <p:cNvSpPr/>
          <p:nvPr/>
        </p:nvSpPr>
        <p:spPr>
          <a:xfrm>
            <a:off x="2283175" y="1638822"/>
            <a:ext cx="1233030" cy="646331"/>
          </a:xfrm>
          <a:prstGeom prst="rect">
            <a:avLst/>
          </a:prstGeom>
          <a:noFill/>
        </p:spPr>
        <p:txBody>
          <a:bodyPr wrap="none" lIns="91440" tIns="45720" rIns="91440" bIns="45720">
            <a:spAutoFit/>
          </a:bodyPr>
          <a:lstStyle/>
          <a:p>
            <a:r>
              <a:rPr lang="zh-CN" altLang="en-US"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纸币</a:t>
            </a:r>
            <a:endPar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r>
              <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100 =&gt; $100.00</a:t>
            </a:r>
          </a:p>
          <a:p>
            <a:endPar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97" name="图片 96">
            <a:extLst>
              <a:ext uri="{FF2B5EF4-FFF2-40B4-BE49-F238E27FC236}">
                <a16:creationId xmlns:a16="http://schemas.microsoft.com/office/drawing/2014/main" id="{B63FBAC5-B506-41C2-A47B-2BEABC293AAC}"/>
              </a:ext>
            </a:extLst>
          </p:cNvPr>
          <p:cNvPicPr>
            <a:picLocks noChangeAspect="1"/>
          </p:cNvPicPr>
          <p:nvPr/>
        </p:nvPicPr>
        <p:blipFill>
          <a:blip r:embed="rId3"/>
          <a:stretch>
            <a:fillRect/>
          </a:stretch>
        </p:blipFill>
        <p:spPr>
          <a:xfrm>
            <a:off x="3557650" y="1754709"/>
            <a:ext cx="1070704" cy="549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9" name="图片 98">
            <a:extLst>
              <a:ext uri="{FF2B5EF4-FFF2-40B4-BE49-F238E27FC236}">
                <a16:creationId xmlns:a16="http://schemas.microsoft.com/office/drawing/2014/main" id="{D8D4AEF4-C690-421E-83C1-C140DB8E0C03}"/>
              </a:ext>
            </a:extLst>
          </p:cNvPr>
          <p:cNvPicPr>
            <a:picLocks noChangeAspect="1"/>
          </p:cNvPicPr>
          <p:nvPr/>
        </p:nvPicPr>
        <p:blipFill>
          <a:blip r:embed="rId4"/>
          <a:stretch>
            <a:fillRect/>
          </a:stretch>
        </p:blipFill>
        <p:spPr>
          <a:xfrm>
            <a:off x="4736036" y="1769924"/>
            <a:ext cx="1043006" cy="5289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00" name="直接箭头连接符 99">
            <a:extLst>
              <a:ext uri="{FF2B5EF4-FFF2-40B4-BE49-F238E27FC236}">
                <a16:creationId xmlns:a16="http://schemas.microsoft.com/office/drawing/2014/main" id="{4386F65E-1E97-47CF-86DD-2861717011F4}"/>
              </a:ext>
            </a:extLst>
          </p:cNvPr>
          <p:cNvCxnSpPr>
            <a:cxnSpLocks/>
          </p:cNvCxnSpPr>
          <p:nvPr/>
        </p:nvCxnSpPr>
        <p:spPr>
          <a:xfrm>
            <a:off x="7615034" y="3608200"/>
            <a:ext cx="0" cy="679595"/>
          </a:xfrm>
          <a:prstGeom prst="straightConnector1">
            <a:avLst/>
          </a:prstGeom>
          <a:solidFill>
            <a:schemeClr val="accent2"/>
          </a:solidFill>
          <a:ln w="25400">
            <a:solidFill>
              <a:srgbClr val="3DB2FF"/>
            </a:solidFill>
            <a:tailEnd type="triangle"/>
          </a:ln>
        </p:spPr>
        <p:style>
          <a:lnRef idx="1">
            <a:schemeClr val="accent1"/>
          </a:lnRef>
          <a:fillRef idx="0">
            <a:schemeClr val="accent1"/>
          </a:fillRef>
          <a:effectRef idx="0">
            <a:schemeClr val="accent1"/>
          </a:effectRef>
          <a:fontRef idx="minor">
            <a:schemeClr val="tx1"/>
          </a:fontRef>
        </p:style>
      </p:cxnSp>
      <p:sp>
        <p:nvSpPr>
          <p:cNvPr id="109" name="矩形: 圆角 108">
            <a:extLst>
              <a:ext uri="{FF2B5EF4-FFF2-40B4-BE49-F238E27FC236}">
                <a16:creationId xmlns:a16="http://schemas.microsoft.com/office/drawing/2014/main" id="{B8D1D3DE-029A-490F-935F-B56F69829F34}"/>
              </a:ext>
            </a:extLst>
          </p:cNvPr>
          <p:cNvSpPr/>
          <p:nvPr/>
        </p:nvSpPr>
        <p:spPr>
          <a:xfrm>
            <a:off x="6944498" y="4607323"/>
            <a:ext cx="1569688" cy="1465856"/>
          </a:xfrm>
          <a:prstGeom prst="roundRect">
            <a:avLst>
              <a:gd name="adj" fmla="val 3486"/>
            </a:avLst>
          </a:prstGeom>
          <a:noFill/>
          <a:ln w="28575">
            <a:solidFill>
              <a:srgbClr val="FF211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cxnSp>
        <p:nvCxnSpPr>
          <p:cNvPr id="110" name="直接箭头连接符 109">
            <a:extLst>
              <a:ext uri="{FF2B5EF4-FFF2-40B4-BE49-F238E27FC236}">
                <a16:creationId xmlns:a16="http://schemas.microsoft.com/office/drawing/2014/main" id="{1939BE6E-4E7B-4849-8C0D-A1B553528C79}"/>
              </a:ext>
            </a:extLst>
          </p:cNvPr>
          <p:cNvCxnSpPr>
            <a:cxnSpLocks/>
          </p:cNvCxnSpPr>
          <p:nvPr/>
        </p:nvCxnSpPr>
        <p:spPr>
          <a:xfrm>
            <a:off x="3539369" y="3348681"/>
            <a:ext cx="0" cy="317128"/>
          </a:xfrm>
          <a:prstGeom prst="straightConnector1">
            <a:avLst/>
          </a:prstGeom>
          <a:solidFill>
            <a:schemeClr val="accent2"/>
          </a:solidFill>
          <a:ln w="25400">
            <a:solidFill>
              <a:srgbClr val="3DB2FF"/>
            </a:solidFill>
            <a:tailEnd type="triangle"/>
          </a:ln>
        </p:spPr>
        <p:style>
          <a:lnRef idx="1">
            <a:schemeClr val="accent1"/>
          </a:lnRef>
          <a:fillRef idx="0">
            <a:schemeClr val="accent1"/>
          </a:fillRef>
          <a:effectRef idx="0">
            <a:schemeClr val="accent1"/>
          </a:effectRef>
          <a:fontRef idx="minor">
            <a:schemeClr val="tx1"/>
          </a:fontRef>
        </p:style>
      </p:cxnSp>
      <p:sp>
        <p:nvSpPr>
          <p:cNvPr id="112" name="矩形: 圆角 111">
            <a:extLst>
              <a:ext uri="{FF2B5EF4-FFF2-40B4-BE49-F238E27FC236}">
                <a16:creationId xmlns:a16="http://schemas.microsoft.com/office/drawing/2014/main" id="{A8877706-B69E-48A9-9166-44B001F42EC9}"/>
              </a:ext>
            </a:extLst>
          </p:cNvPr>
          <p:cNvSpPr/>
          <p:nvPr/>
        </p:nvSpPr>
        <p:spPr>
          <a:xfrm>
            <a:off x="2870182" y="3694525"/>
            <a:ext cx="1418757" cy="474238"/>
          </a:xfrm>
          <a:prstGeom prst="roundRect">
            <a:avLst/>
          </a:prstGeom>
          <a:solidFill>
            <a:schemeClr val="bg1">
              <a:lumMod val="85000"/>
            </a:schemeClr>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看广告可解锁新主题的老虎机</a:t>
            </a:r>
            <a:endParaRPr lang="en-US" altLang="zh-CN"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16" name="矩形: 圆角 115">
            <a:extLst>
              <a:ext uri="{FF2B5EF4-FFF2-40B4-BE49-F238E27FC236}">
                <a16:creationId xmlns:a16="http://schemas.microsoft.com/office/drawing/2014/main" id="{DFDE4F43-7574-497B-A7E8-032FAE47C650}"/>
              </a:ext>
            </a:extLst>
          </p:cNvPr>
          <p:cNvSpPr/>
          <p:nvPr/>
        </p:nvSpPr>
        <p:spPr>
          <a:xfrm>
            <a:off x="7308782" y="4413631"/>
            <a:ext cx="972721" cy="369881"/>
          </a:xfrm>
          <a:prstGeom prst="roundRect">
            <a:avLst/>
          </a:prstGeom>
          <a:solidFill>
            <a:srgbClr val="FF2115"/>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Treasure</a:t>
            </a:r>
            <a:endPar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17" name="矩形 116">
            <a:extLst>
              <a:ext uri="{FF2B5EF4-FFF2-40B4-BE49-F238E27FC236}">
                <a16:creationId xmlns:a16="http://schemas.microsoft.com/office/drawing/2014/main" id="{049EE15F-451E-4CAD-8419-2559F1746EC0}"/>
              </a:ext>
            </a:extLst>
          </p:cNvPr>
          <p:cNvSpPr/>
          <p:nvPr/>
        </p:nvSpPr>
        <p:spPr>
          <a:xfrm>
            <a:off x="7020565" y="4957738"/>
            <a:ext cx="1436463" cy="1015663"/>
          </a:xfrm>
          <a:prstGeom prst="rect">
            <a:avLst/>
          </a:prstGeom>
          <a:noFill/>
        </p:spPr>
        <p:txBody>
          <a:bodyPr wrap="square" lIns="91440" tIns="45720" rIns="91440" bIns="45720">
            <a:spAutoFit/>
          </a:bodyPr>
          <a:lstStyle/>
          <a:p>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通过掷骰子获得的大小来获得前进的步数，所在格子若有</a:t>
            </a:r>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金币</a:t>
            </a:r>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便可以领取</a:t>
            </a:r>
            <a:endParaRPr lang="en-US" altLang="zh-CN" sz="1200" b="0" cap="none" spc="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19" name="矩形 118">
            <a:extLst>
              <a:ext uri="{FF2B5EF4-FFF2-40B4-BE49-F238E27FC236}">
                <a16:creationId xmlns:a16="http://schemas.microsoft.com/office/drawing/2014/main" id="{23CE5B6C-EB7C-4294-A848-75DF15D27600}"/>
              </a:ext>
            </a:extLst>
          </p:cNvPr>
          <p:cNvSpPr/>
          <p:nvPr/>
        </p:nvSpPr>
        <p:spPr>
          <a:xfrm>
            <a:off x="3438422" y="4857624"/>
            <a:ext cx="1436463" cy="646331"/>
          </a:xfrm>
          <a:prstGeom prst="rect">
            <a:avLst/>
          </a:prstGeom>
          <a:noFill/>
        </p:spPr>
        <p:txBody>
          <a:bodyPr wrap="square" lIns="91440" tIns="45720" rIns="91440" bIns="45720">
            <a:spAutoFit/>
          </a:bodyPr>
          <a:lstStyle/>
          <a:p>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Lotto</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每天开奖，玩家可以自行选择数字球</a:t>
            </a:r>
            <a:endPar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21" name="矩形: 圆角 120">
            <a:extLst>
              <a:ext uri="{FF2B5EF4-FFF2-40B4-BE49-F238E27FC236}">
                <a16:creationId xmlns:a16="http://schemas.microsoft.com/office/drawing/2014/main" id="{ED4E4565-DD16-43F1-BCD2-6B3E539CB1CD}"/>
              </a:ext>
            </a:extLst>
          </p:cNvPr>
          <p:cNvSpPr/>
          <p:nvPr/>
        </p:nvSpPr>
        <p:spPr>
          <a:xfrm>
            <a:off x="3432392" y="5571676"/>
            <a:ext cx="1502664" cy="433080"/>
          </a:xfrm>
          <a:prstGeom prst="roundRect">
            <a:avLst/>
          </a:prstGeom>
          <a:solidFill>
            <a:schemeClr val="bg1">
              <a:lumMod val="85000"/>
            </a:schemeClr>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看广告重选数字球</a:t>
            </a:r>
            <a:endParaRPr lang="en-US" altLang="zh-CN"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22" name="矩形: 圆角 121">
            <a:extLst>
              <a:ext uri="{FF2B5EF4-FFF2-40B4-BE49-F238E27FC236}">
                <a16:creationId xmlns:a16="http://schemas.microsoft.com/office/drawing/2014/main" id="{98DB682D-A653-4EF5-9139-F329AE47BC4E}"/>
              </a:ext>
            </a:extLst>
          </p:cNvPr>
          <p:cNvSpPr/>
          <p:nvPr/>
        </p:nvSpPr>
        <p:spPr>
          <a:xfrm>
            <a:off x="5305725" y="4922377"/>
            <a:ext cx="1298559" cy="1045277"/>
          </a:xfrm>
          <a:prstGeom prst="roundRect">
            <a:avLst/>
          </a:prstGeom>
          <a:solidFill>
            <a:schemeClr val="bg1">
              <a:lumMod val="85000"/>
            </a:schemeClr>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看广告获得转动转盘的机会，可以通过转动转盘获得奖品</a:t>
            </a:r>
            <a:endParaRPr lang="en-US" altLang="zh-CN"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23" name="矩形: 圆角 122">
            <a:extLst>
              <a:ext uri="{FF2B5EF4-FFF2-40B4-BE49-F238E27FC236}">
                <a16:creationId xmlns:a16="http://schemas.microsoft.com/office/drawing/2014/main" id="{914C1F3B-57A5-44C7-B647-A8454715D133}"/>
              </a:ext>
            </a:extLst>
          </p:cNvPr>
          <p:cNvSpPr/>
          <p:nvPr/>
        </p:nvSpPr>
        <p:spPr>
          <a:xfrm>
            <a:off x="5176757" y="4587772"/>
            <a:ext cx="1569688" cy="1465856"/>
          </a:xfrm>
          <a:prstGeom prst="roundRect">
            <a:avLst>
              <a:gd name="adj" fmla="val 3486"/>
            </a:avLst>
          </a:prstGeom>
          <a:noFill/>
          <a:ln w="28575">
            <a:solidFill>
              <a:srgbClr val="FF211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24" name="矩形: 圆角 123">
            <a:extLst>
              <a:ext uri="{FF2B5EF4-FFF2-40B4-BE49-F238E27FC236}">
                <a16:creationId xmlns:a16="http://schemas.microsoft.com/office/drawing/2014/main" id="{842AFBD1-2690-455C-BA86-56688C03FBB1}"/>
              </a:ext>
            </a:extLst>
          </p:cNvPr>
          <p:cNvSpPr/>
          <p:nvPr/>
        </p:nvSpPr>
        <p:spPr>
          <a:xfrm>
            <a:off x="3395824" y="4598299"/>
            <a:ext cx="1569688" cy="1465856"/>
          </a:xfrm>
          <a:prstGeom prst="roundRect">
            <a:avLst>
              <a:gd name="adj" fmla="val 3486"/>
            </a:avLst>
          </a:prstGeom>
          <a:noFill/>
          <a:ln w="28575">
            <a:solidFill>
              <a:srgbClr val="FF211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25" name="矩形: 圆角 124">
            <a:extLst>
              <a:ext uri="{FF2B5EF4-FFF2-40B4-BE49-F238E27FC236}">
                <a16:creationId xmlns:a16="http://schemas.microsoft.com/office/drawing/2014/main" id="{0289080C-5E3F-4997-9B59-F60C0A2C270B}"/>
              </a:ext>
            </a:extLst>
          </p:cNvPr>
          <p:cNvSpPr/>
          <p:nvPr/>
        </p:nvSpPr>
        <p:spPr>
          <a:xfrm>
            <a:off x="1619552" y="4579232"/>
            <a:ext cx="1569688" cy="1465856"/>
          </a:xfrm>
          <a:prstGeom prst="roundRect">
            <a:avLst>
              <a:gd name="adj" fmla="val 3486"/>
            </a:avLst>
          </a:prstGeom>
          <a:noFill/>
          <a:ln w="28575">
            <a:solidFill>
              <a:srgbClr val="FF211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26" name="矩形: 圆角 125">
            <a:extLst>
              <a:ext uri="{FF2B5EF4-FFF2-40B4-BE49-F238E27FC236}">
                <a16:creationId xmlns:a16="http://schemas.microsoft.com/office/drawing/2014/main" id="{6E410CE5-0F3A-4ADC-A4EC-B386131A93C6}"/>
              </a:ext>
            </a:extLst>
          </p:cNvPr>
          <p:cNvSpPr/>
          <p:nvPr/>
        </p:nvSpPr>
        <p:spPr>
          <a:xfrm>
            <a:off x="1920073" y="4429794"/>
            <a:ext cx="972721" cy="369881"/>
          </a:xfrm>
          <a:prstGeom prst="roundRect">
            <a:avLst/>
          </a:prstGeom>
          <a:solidFill>
            <a:srgbClr val="FF2115"/>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Raffle</a:t>
            </a:r>
            <a:endPar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27" name="矩形: 圆角 126">
            <a:extLst>
              <a:ext uri="{FF2B5EF4-FFF2-40B4-BE49-F238E27FC236}">
                <a16:creationId xmlns:a16="http://schemas.microsoft.com/office/drawing/2014/main" id="{10015099-7A09-4474-90DE-6CB72D19566B}"/>
              </a:ext>
            </a:extLst>
          </p:cNvPr>
          <p:cNvSpPr/>
          <p:nvPr/>
        </p:nvSpPr>
        <p:spPr>
          <a:xfrm>
            <a:off x="3694307" y="4420023"/>
            <a:ext cx="972721" cy="369881"/>
          </a:xfrm>
          <a:prstGeom prst="roundRect">
            <a:avLst/>
          </a:prstGeom>
          <a:solidFill>
            <a:srgbClr val="FF2115"/>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Lotto</a:t>
            </a:r>
            <a:endPar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28" name="矩形: 圆角 127">
            <a:extLst>
              <a:ext uri="{FF2B5EF4-FFF2-40B4-BE49-F238E27FC236}">
                <a16:creationId xmlns:a16="http://schemas.microsoft.com/office/drawing/2014/main" id="{80E2A161-0C35-45A6-B3EF-67F4EB110679}"/>
              </a:ext>
            </a:extLst>
          </p:cNvPr>
          <p:cNvSpPr/>
          <p:nvPr/>
        </p:nvSpPr>
        <p:spPr>
          <a:xfrm>
            <a:off x="5489479" y="4422657"/>
            <a:ext cx="972721" cy="369881"/>
          </a:xfrm>
          <a:prstGeom prst="roundRect">
            <a:avLst/>
          </a:prstGeom>
          <a:solidFill>
            <a:srgbClr val="FF2115"/>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Prizes</a:t>
            </a:r>
            <a:endPar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cxnSp>
        <p:nvCxnSpPr>
          <p:cNvPr id="129" name="直接箭头连接符 128">
            <a:extLst>
              <a:ext uri="{FF2B5EF4-FFF2-40B4-BE49-F238E27FC236}">
                <a16:creationId xmlns:a16="http://schemas.microsoft.com/office/drawing/2014/main" id="{04D56999-48FA-4F9B-A76E-986D1348810C}"/>
              </a:ext>
            </a:extLst>
          </p:cNvPr>
          <p:cNvCxnSpPr>
            <a:cxnSpLocks/>
          </p:cNvCxnSpPr>
          <p:nvPr/>
        </p:nvCxnSpPr>
        <p:spPr>
          <a:xfrm>
            <a:off x="1794319" y="3309552"/>
            <a:ext cx="0" cy="317128"/>
          </a:xfrm>
          <a:prstGeom prst="straightConnector1">
            <a:avLst/>
          </a:prstGeom>
          <a:solidFill>
            <a:schemeClr val="accent2"/>
          </a:solidFill>
          <a:ln w="25400">
            <a:solidFill>
              <a:srgbClr val="3DB2FF"/>
            </a:solidFill>
            <a:tailEnd type="triangle"/>
          </a:ln>
        </p:spPr>
        <p:style>
          <a:lnRef idx="1">
            <a:schemeClr val="accent1"/>
          </a:lnRef>
          <a:fillRef idx="0">
            <a:schemeClr val="accent1"/>
          </a:fillRef>
          <a:effectRef idx="0">
            <a:schemeClr val="accent1"/>
          </a:effectRef>
          <a:fontRef idx="minor">
            <a:schemeClr val="tx1"/>
          </a:fontRef>
        </p:style>
      </p:cxnSp>
      <p:sp>
        <p:nvSpPr>
          <p:cNvPr id="131" name="矩形: 圆角 130">
            <a:extLst>
              <a:ext uri="{FF2B5EF4-FFF2-40B4-BE49-F238E27FC236}">
                <a16:creationId xmlns:a16="http://schemas.microsoft.com/office/drawing/2014/main" id="{90B8EDC9-A242-4ABD-8955-13B91041D7DF}"/>
              </a:ext>
            </a:extLst>
          </p:cNvPr>
          <p:cNvSpPr/>
          <p:nvPr/>
        </p:nvSpPr>
        <p:spPr>
          <a:xfrm>
            <a:off x="1171028" y="3686256"/>
            <a:ext cx="1489982" cy="494081"/>
          </a:xfrm>
          <a:prstGeom prst="roundRect">
            <a:avLst/>
          </a:prstGeom>
          <a:solidFill>
            <a:srgbClr val="3DB2FF"/>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Facebook</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邀请好友可获得</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lang="zh-CN" altLang="en-US"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金币</a:t>
            </a:r>
            <a:r>
              <a:rPr lang="en-US" altLang="zh-CN" sz="12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p>
        </p:txBody>
      </p:sp>
      <p:cxnSp>
        <p:nvCxnSpPr>
          <p:cNvPr id="134" name="直接箭头连接符 133">
            <a:extLst>
              <a:ext uri="{FF2B5EF4-FFF2-40B4-BE49-F238E27FC236}">
                <a16:creationId xmlns:a16="http://schemas.microsoft.com/office/drawing/2014/main" id="{AAEC430A-7089-403C-BD04-B85F8B707DC5}"/>
              </a:ext>
            </a:extLst>
          </p:cNvPr>
          <p:cNvCxnSpPr>
            <a:cxnSpLocks/>
          </p:cNvCxnSpPr>
          <p:nvPr/>
        </p:nvCxnSpPr>
        <p:spPr>
          <a:xfrm>
            <a:off x="4129894" y="3343892"/>
            <a:ext cx="1489982" cy="290224"/>
          </a:xfrm>
          <a:prstGeom prst="straightConnector1">
            <a:avLst/>
          </a:prstGeom>
          <a:solidFill>
            <a:schemeClr val="accent2"/>
          </a:solidFill>
          <a:ln w="25400">
            <a:solidFill>
              <a:srgbClr val="3DB2FF"/>
            </a:solidFill>
            <a:tailEnd type="triangle"/>
          </a:ln>
        </p:spPr>
        <p:style>
          <a:lnRef idx="1">
            <a:schemeClr val="accent1"/>
          </a:lnRef>
          <a:fillRef idx="0">
            <a:schemeClr val="accent1"/>
          </a:fillRef>
          <a:effectRef idx="0">
            <a:schemeClr val="accent1"/>
          </a:effectRef>
          <a:fontRef idx="minor">
            <a:schemeClr val="tx1"/>
          </a:fontRef>
        </p:style>
      </p:cxnSp>
      <p:sp>
        <p:nvSpPr>
          <p:cNvPr id="137" name="矩形: 圆角 136">
            <a:extLst>
              <a:ext uri="{FF2B5EF4-FFF2-40B4-BE49-F238E27FC236}">
                <a16:creationId xmlns:a16="http://schemas.microsoft.com/office/drawing/2014/main" id="{22C3228F-B0D2-46ED-996A-A806A9BBBFCB}"/>
              </a:ext>
            </a:extLst>
          </p:cNvPr>
          <p:cNvSpPr/>
          <p:nvPr/>
        </p:nvSpPr>
        <p:spPr>
          <a:xfrm>
            <a:off x="4817751" y="3693515"/>
            <a:ext cx="2330631" cy="444697"/>
          </a:xfrm>
          <a:prstGeom prst="roundRect">
            <a:avLst/>
          </a:prstGeom>
          <a:solidFill>
            <a:schemeClr val="bg1">
              <a:lumMod val="85000"/>
            </a:schemeClr>
          </a:solidFill>
          <a:ln>
            <a:noFill/>
          </a:ln>
          <a:effectLst>
            <a:innerShdw blurRad="63500" dist="38100" dir="33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主界面点击</a:t>
            </a:r>
            <a:r>
              <a:rPr lang="en-US" altLang="zh-CN"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【LUCKY BONUS】</a:t>
            </a:r>
            <a:r>
              <a:rPr lang="zh-CN" altLang="en-US"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可以看广告获得</a:t>
            </a:r>
            <a:r>
              <a:rPr lang="en-US" altLang="zh-CN"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lang="zh-CN" altLang="en-US"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纸币</a:t>
            </a:r>
            <a:r>
              <a:rPr lang="en-US" altLang="zh-CN" sz="1200" dirty="0">
                <a:solidFill>
                  <a:schemeClr val="tx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p>
        </p:txBody>
      </p:sp>
      <p:sp>
        <p:nvSpPr>
          <p:cNvPr id="47" name="矩形 46">
            <a:extLst>
              <a:ext uri="{FF2B5EF4-FFF2-40B4-BE49-F238E27FC236}">
                <a16:creationId xmlns:a16="http://schemas.microsoft.com/office/drawing/2014/main" id="{6FDAE75A-F20D-492C-86C1-80AB1B28BC6C}"/>
              </a:ext>
            </a:extLst>
          </p:cNvPr>
          <p:cNvSpPr/>
          <p:nvPr/>
        </p:nvSpPr>
        <p:spPr>
          <a:xfrm>
            <a:off x="1676940" y="4930072"/>
            <a:ext cx="1436463" cy="646331"/>
          </a:xfrm>
          <a:prstGeom prst="rect">
            <a:avLst/>
          </a:prstGeom>
          <a:noFill/>
        </p:spPr>
        <p:txBody>
          <a:bodyPr wrap="square" lIns="91440" tIns="45720" rIns="91440" bIns="45720">
            <a:spAutoFit/>
          </a:bodyPr>
          <a:lstStyle/>
          <a:p>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通过收集足够的</a:t>
            </a:r>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金币</a:t>
            </a:r>
            <a:r>
              <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去解锁礼品卡等奖品</a:t>
            </a:r>
            <a:endParaRPr lang="en-US" altLang="zh-CN" sz="1200" dirty="0">
              <a:ln w="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nvGrpSpPr>
          <p:cNvPr id="46" name="组合 45">
            <a:extLst>
              <a:ext uri="{FF2B5EF4-FFF2-40B4-BE49-F238E27FC236}">
                <a16:creationId xmlns:a16="http://schemas.microsoft.com/office/drawing/2014/main" id="{EEC65C6F-37E7-4F21-BFFE-8A711DBAEF6E}"/>
              </a:ext>
            </a:extLst>
          </p:cNvPr>
          <p:cNvGrpSpPr/>
          <p:nvPr/>
        </p:nvGrpSpPr>
        <p:grpSpPr>
          <a:xfrm>
            <a:off x="9505865" y="5546410"/>
            <a:ext cx="1970369" cy="763675"/>
            <a:chOff x="6847279" y="984486"/>
            <a:chExt cx="2265114" cy="763675"/>
          </a:xfrm>
        </p:grpSpPr>
        <p:sp>
          <p:nvSpPr>
            <p:cNvPr id="48" name="矩形 47">
              <a:extLst>
                <a:ext uri="{FF2B5EF4-FFF2-40B4-BE49-F238E27FC236}">
                  <a16:creationId xmlns:a16="http://schemas.microsoft.com/office/drawing/2014/main" id="{7FC433AE-D1CA-476D-AD86-E2D19779EBEB}"/>
                </a:ext>
              </a:extLst>
            </p:cNvPr>
            <p:cNvSpPr/>
            <p:nvPr/>
          </p:nvSpPr>
          <p:spPr>
            <a:xfrm flipV="1">
              <a:off x="6847279" y="1092059"/>
              <a:ext cx="419678" cy="45719"/>
            </a:xfrm>
            <a:prstGeom prst="rect">
              <a:avLst/>
            </a:prstGeom>
            <a:solidFill>
              <a:srgbClr val="3D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51" name="文本框 50">
              <a:extLst>
                <a:ext uri="{FF2B5EF4-FFF2-40B4-BE49-F238E27FC236}">
                  <a16:creationId xmlns:a16="http://schemas.microsoft.com/office/drawing/2014/main" id="{867C9920-D0C3-44D1-A96F-4AADEC55A5A7}"/>
                </a:ext>
              </a:extLst>
            </p:cNvPr>
            <p:cNvSpPr txBox="1"/>
            <p:nvPr/>
          </p:nvSpPr>
          <p:spPr>
            <a:xfrm>
              <a:off x="7282591" y="984486"/>
              <a:ext cx="18298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核心循环</a:t>
              </a:r>
            </a:p>
          </p:txBody>
        </p:sp>
        <p:sp>
          <p:nvSpPr>
            <p:cNvPr id="55" name="文本框 54">
              <a:extLst>
                <a:ext uri="{FF2B5EF4-FFF2-40B4-BE49-F238E27FC236}">
                  <a16:creationId xmlns:a16="http://schemas.microsoft.com/office/drawing/2014/main" id="{2AB7DE1A-C743-428C-8E1D-20E9B89066F2}"/>
                </a:ext>
              </a:extLst>
            </p:cNvPr>
            <p:cNvSpPr txBox="1"/>
            <p:nvPr/>
          </p:nvSpPr>
          <p:spPr>
            <a:xfrm>
              <a:off x="7277233" y="1247679"/>
              <a:ext cx="18298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外围辅助</a:t>
              </a:r>
            </a:p>
          </p:txBody>
        </p:sp>
        <p:sp>
          <p:nvSpPr>
            <p:cNvPr id="56" name="文本框 55">
              <a:extLst>
                <a:ext uri="{FF2B5EF4-FFF2-40B4-BE49-F238E27FC236}">
                  <a16:creationId xmlns:a16="http://schemas.microsoft.com/office/drawing/2014/main" id="{28461B49-01D3-4078-9A33-65C8DD9486D2}"/>
                </a:ext>
              </a:extLst>
            </p:cNvPr>
            <p:cNvSpPr txBox="1"/>
            <p:nvPr/>
          </p:nvSpPr>
          <p:spPr>
            <a:xfrm>
              <a:off x="7266957" y="1501940"/>
              <a:ext cx="18298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盈利点</a:t>
              </a:r>
              <a:r>
                <a:rPr kumimoji="0" lang="zh-CN" altLang="en-US" sz="10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设计</a:t>
              </a:r>
            </a:p>
          </p:txBody>
        </p:sp>
      </p:grpSp>
      <p:sp>
        <p:nvSpPr>
          <p:cNvPr id="57" name="矩形 56">
            <a:extLst>
              <a:ext uri="{FF2B5EF4-FFF2-40B4-BE49-F238E27FC236}">
                <a16:creationId xmlns:a16="http://schemas.microsoft.com/office/drawing/2014/main" id="{F761B50E-FE09-40E5-A508-4800A0552D95}"/>
              </a:ext>
            </a:extLst>
          </p:cNvPr>
          <p:cNvSpPr/>
          <p:nvPr/>
        </p:nvSpPr>
        <p:spPr>
          <a:xfrm flipV="1">
            <a:off x="9509191" y="5907494"/>
            <a:ext cx="365068" cy="45719"/>
          </a:xfrm>
          <a:prstGeom prst="rect">
            <a:avLst/>
          </a:prstGeom>
          <a:solidFill>
            <a:srgbClr val="FF2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58" name="矩形 57">
            <a:extLst>
              <a:ext uri="{FF2B5EF4-FFF2-40B4-BE49-F238E27FC236}">
                <a16:creationId xmlns:a16="http://schemas.microsoft.com/office/drawing/2014/main" id="{F035C95F-5EC7-4F7C-BE08-AC9828FA4887}"/>
              </a:ext>
            </a:extLst>
          </p:cNvPr>
          <p:cNvSpPr/>
          <p:nvPr/>
        </p:nvSpPr>
        <p:spPr>
          <a:xfrm flipV="1">
            <a:off x="9509191" y="6155398"/>
            <a:ext cx="365068"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Tree>
    <p:extLst>
      <p:ext uri="{BB962C8B-B14F-4D97-AF65-F5344CB8AC3E}">
        <p14:creationId xmlns:p14="http://schemas.microsoft.com/office/powerpoint/2010/main" val="3063855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E8D1939-46C4-4A3E-AC9E-34C754F122B1}"/>
              </a:ext>
            </a:extLst>
          </p:cNvPr>
          <p:cNvSpPr txBox="1"/>
          <p:nvPr/>
        </p:nvSpPr>
        <p:spPr>
          <a:xfrm>
            <a:off x="1286578" y="637752"/>
            <a:ext cx="101137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游戏</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ICON</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设计突出游戏品类以及金钱特征，商店页“金钱属性”截图内容刺激玩家赚钱和下载欲望</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3" name="文本框 12">
            <a:extLst>
              <a:ext uri="{FF2B5EF4-FFF2-40B4-BE49-F238E27FC236}">
                <a16:creationId xmlns:a16="http://schemas.microsoft.com/office/drawing/2014/main" id="{BAE4226E-19DA-4064-AB96-92988537DB87}"/>
              </a:ext>
            </a:extLst>
          </p:cNvPr>
          <p:cNvSpPr txBox="1"/>
          <p:nvPr/>
        </p:nvSpPr>
        <p:spPr>
          <a:xfrm>
            <a:off x="1600961" y="1695265"/>
            <a:ext cx="4139951" cy="4259949"/>
          </a:xfrm>
          <a:prstGeom prst="rect">
            <a:avLst/>
          </a:prstGeom>
          <a:noFill/>
        </p:spPr>
        <p:txBody>
          <a:bodyPr wrap="square">
            <a:spAutoFit/>
          </a:bodyPr>
          <a:lstStyle/>
          <a:p>
            <a:pPr>
              <a:lnSpc>
                <a:spcPct val="150000"/>
              </a:lnSpc>
              <a:defRPr/>
            </a:pP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ICON</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gn="l">
              <a:lnSpc>
                <a:spcPct val="150000"/>
              </a:lnSpc>
              <a:buFont typeface="Arial" panose="020B0604020202020204" pitchFamily="34" charset="0"/>
              <a:buChar char="•"/>
            </a:pPr>
            <a:r>
              <a:rPr lang="zh-CN" altLang="en-US"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游戏目前主要以</a:t>
            </a:r>
            <a:r>
              <a:rPr lang="en-US" altLang="zh-CN"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3</a:t>
            </a:r>
            <a:r>
              <a:rPr lang="zh-CN" altLang="en-US"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个数字“</a:t>
            </a:r>
            <a:r>
              <a:rPr lang="en-US" altLang="zh-CN"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7”</a:t>
            </a:r>
            <a:r>
              <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和“</a:t>
            </a:r>
            <a:r>
              <a:rPr lang="en-US" altLang="zh-CN"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Slots</a:t>
            </a:r>
            <a:r>
              <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为</a:t>
            </a:r>
            <a:r>
              <a:rPr lang="en-US" altLang="zh-CN"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ICON</a:t>
            </a:r>
            <a:r>
              <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en-US" altLang="zh-CN"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777”</a:t>
            </a:r>
            <a:r>
              <a:rPr lang="zh-CN" altLang="en-US"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 属于</a:t>
            </a:r>
            <a:r>
              <a:rPr lang="en-US" altLang="zh-CN"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Slot</a:t>
            </a:r>
            <a:r>
              <a:rPr lang="zh-CN" altLang="en-US"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经典元素</a:t>
            </a:r>
            <a:r>
              <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方便玩家辨认游戏为</a:t>
            </a:r>
            <a:r>
              <a:rPr lang="en-US" altLang="zh-CN"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Slot</a:t>
            </a:r>
            <a:r>
              <a:rPr lang="zh-CN" altLang="en-US"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类游戏。同时，字母</a:t>
            </a:r>
            <a:r>
              <a:rPr lang="en-US" altLang="zh-CN"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O</a:t>
            </a:r>
            <a:r>
              <a:rPr lang="zh-CN" altLang="en-US"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通过美元的形式进行展现，凸显游戏内把金钱作为奖励。</a:t>
            </a:r>
            <a:endParaRPr lang="en-US" altLang="zh-CN" sz="1400" b="0" i="0" u="none" strike="noStrike" baseline="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gn="l">
              <a:lnSpc>
                <a:spcPct val="150000"/>
              </a:lnSpc>
            </a:pP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nSpc>
                <a:spcPct val="150000"/>
              </a:lnSpc>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商店截图：</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indent="-285750">
              <a:lnSpc>
                <a:spcPct val="150000"/>
              </a:lnSpc>
              <a:buFont typeface="Arial" panose="020B0604020202020204" pitchFamily="34" charset="0"/>
              <a:buChar char="•"/>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截图选取了游戏内场景的手机为主要展示内容，配合大量美元、金币的背景以及“</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Win Real Money</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”等带有“金钱色彩”的提示性内容不断刺激玩家眼球，提示游戏可以帮助玩家获取真钱，刺激玩家的赚钱和游戏下载欲望。</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nSpc>
                <a:spcPct val="150000"/>
              </a:lnSpc>
              <a:defRPr/>
            </a:pP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7" name="任意形状 5">
            <a:extLst>
              <a:ext uri="{FF2B5EF4-FFF2-40B4-BE49-F238E27FC236}">
                <a16:creationId xmlns:a16="http://schemas.microsoft.com/office/drawing/2014/main" id="{B39B5B81-4438-455E-B7D8-FB1DE2E72126}"/>
              </a:ext>
            </a:extLst>
          </p:cNvPr>
          <p:cNvSpPr/>
          <p:nvPr/>
        </p:nvSpPr>
        <p:spPr>
          <a:xfrm rot="16200000">
            <a:off x="7381755" y="219716"/>
            <a:ext cx="2067145" cy="4351422"/>
          </a:xfrm>
          <a:custGeom>
            <a:avLst/>
            <a:gdLst/>
            <a:ahLst/>
            <a:cxnLst>
              <a:cxn ang="0">
                <a:pos x="wd2" y="hd2"/>
              </a:cxn>
              <a:cxn ang="5400000">
                <a:pos x="wd2" y="hd2"/>
              </a:cxn>
              <a:cxn ang="10800000">
                <a:pos x="wd2" y="hd2"/>
              </a:cxn>
              <a:cxn ang="16200000">
                <a:pos x="wd2" y="hd2"/>
              </a:cxn>
            </a:cxnLst>
            <a:rect l="0" t="0" r="r" b="b"/>
            <a:pathLst>
              <a:path w="21600" h="21600" extrusionOk="0">
                <a:moveTo>
                  <a:pt x="3497" y="0"/>
                </a:moveTo>
                <a:lnTo>
                  <a:pt x="18089" y="0"/>
                </a:lnTo>
                <a:cubicBezTo>
                  <a:pt x="19888" y="0"/>
                  <a:pt x="21347" y="744"/>
                  <a:pt x="21347" y="1662"/>
                </a:cubicBezTo>
                <a:lnTo>
                  <a:pt x="21347" y="5015"/>
                </a:lnTo>
                <a:lnTo>
                  <a:pt x="21600" y="5015"/>
                </a:lnTo>
                <a:lnTo>
                  <a:pt x="21600" y="7586"/>
                </a:lnTo>
                <a:lnTo>
                  <a:pt x="21347" y="7586"/>
                </a:lnTo>
                <a:lnTo>
                  <a:pt x="21347" y="19938"/>
                </a:lnTo>
                <a:cubicBezTo>
                  <a:pt x="21347" y="20856"/>
                  <a:pt x="19888" y="21600"/>
                  <a:pt x="18089" y="21600"/>
                </a:cubicBezTo>
                <a:lnTo>
                  <a:pt x="3497" y="21600"/>
                </a:lnTo>
                <a:cubicBezTo>
                  <a:pt x="1699" y="21600"/>
                  <a:pt x="240" y="20856"/>
                  <a:pt x="240" y="19938"/>
                </a:cubicBezTo>
                <a:lnTo>
                  <a:pt x="240" y="7875"/>
                </a:lnTo>
                <a:lnTo>
                  <a:pt x="0" y="7875"/>
                </a:lnTo>
                <a:lnTo>
                  <a:pt x="0" y="6382"/>
                </a:lnTo>
                <a:lnTo>
                  <a:pt x="240" y="6382"/>
                </a:lnTo>
                <a:lnTo>
                  <a:pt x="240" y="6049"/>
                </a:lnTo>
                <a:lnTo>
                  <a:pt x="0" y="6049"/>
                </a:lnTo>
                <a:lnTo>
                  <a:pt x="0" y="4557"/>
                </a:lnTo>
                <a:lnTo>
                  <a:pt x="240" y="4557"/>
                </a:lnTo>
                <a:lnTo>
                  <a:pt x="240" y="3773"/>
                </a:lnTo>
                <a:lnTo>
                  <a:pt x="0" y="3773"/>
                </a:lnTo>
                <a:lnTo>
                  <a:pt x="0" y="2872"/>
                </a:lnTo>
                <a:lnTo>
                  <a:pt x="240" y="2872"/>
                </a:lnTo>
                <a:lnTo>
                  <a:pt x="240" y="1662"/>
                </a:lnTo>
                <a:cubicBezTo>
                  <a:pt x="240" y="744"/>
                  <a:pt x="1699" y="0"/>
                  <a:pt x="3497" y="0"/>
                </a:cubicBezTo>
                <a:close/>
              </a:path>
            </a:pathLst>
          </a:custGeom>
          <a:solidFill>
            <a:srgbClr val="FFFFFF">
              <a:alpha val="40982"/>
            </a:srgbClr>
          </a:solidFill>
          <a:ln w="12700">
            <a:miter lim="400000"/>
          </a:ln>
          <a:effectLst>
            <a:outerShdw blurRad="381000" dist="76200" dir="2700000" rotWithShape="0">
              <a:srgbClr val="FFFFFF">
                <a:alpha val="40000"/>
              </a:srgbClr>
            </a:outerShdw>
          </a:effectLst>
        </p:spPr>
        <p:txBody>
          <a:bodyPr lIns="45719" rIns="45719" anchor="ctr"/>
          <a:lstStyle/>
          <a:p>
            <a:pPr algn="ctr"/>
            <a:endParaRPr>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8" name="圆角矩形 14">
            <a:extLst>
              <a:ext uri="{FF2B5EF4-FFF2-40B4-BE49-F238E27FC236}">
                <a16:creationId xmlns:a16="http://schemas.microsoft.com/office/drawing/2014/main" id="{96A82F45-2E97-4680-B9B1-4B3EBA938382}"/>
              </a:ext>
            </a:extLst>
          </p:cNvPr>
          <p:cNvSpPr/>
          <p:nvPr/>
        </p:nvSpPr>
        <p:spPr>
          <a:xfrm>
            <a:off x="6351889" y="1498600"/>
            <a:ext cx="4112911" cy="1768161"/>
          </a:xfrm>
          <a:prstGeom prst="roundRect">
            <a:avLst>
              <a:gd name="adj" fmla="val 10808"/>
            </a:avLst>
          </a:prstGeom>
          <a:blipFill>
            <a:blip r:embed="rId2"/>
            <a:stretch>
              <a:fillRect/>
            </a:stretch>
          </a:blipFill>
          <a:ln w="12700">
            <a:miter lim="400000"/>
          </a:ln>
        </p:spPr>
        <p:txBody>
          <a:bodyPr lIns="45719" rIns="45719" anchor="ctr"/>
          <a:lstStyle/>
          <a:p>
            <a:pPr algn="ctr">
              <a:defRPr>
                <a:solidFill>
                  <a:srgbClr val="FFFFFF"/>
                </a:solidFill>
              </a:defRPr>
            </a:pPr>
            <a:endParaRPr dirty="0">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9" name="任意形状 5">
            <a:extLst>
              <a:ext uri="{FF2B5EF4-FFF2-40B4-BE49-F238E27FC236}">
                <a16:creationId xmlns:a16="http://schemas.microsoft.com/office/drawing/2014/main" id="{13D842D0-C4E2-469B-AE78-23DC2F5F5474}"/>
              </a:ext>
            </a:extLst>
          </p:cNvPr>
          <p:cNvSpPr/>
          <p:nvPr/>
        </p:nvSpPr>
        <p:spPr>
          <a:xfrm rot="16200000">
            <a:off x="7381755" y="2546356"/>
            <a:ext cx="2067145" cy="4351422"/>
          </a:xfrm>
          <a:custGeom>
            <a:avLst/>
            <a:gdLst/>
            <a:ahLst/>
            <a:cxnLst>
              <a:cxn ang="0">
                <a:pos x="wd2" y="hd2"/>
              </a:cxn>
              <a:cxn ang="5400000">
                <a:pos x="wd2" y="hd2"/>
              </a:cxn>
              <a:cxn ang="10800000">
                <a:pos x="wd2" y="hd2"/>
              </a:cxn>
              <a:cxn ang="16200000">
                <a:pos x="wd2" y="hd2"/>
              </a:cxn>
            </a:cxnLst>
            <a:rect l="0" t="0" r="r" b="b"/>
            <a:pathLst>
              <a:path w="21600" h="21600" extrusionOk="0">
                <a:moveTo>
                  <a:pt x="3497" y="0"/>
                </a:moveTo>
                <a:lnTo>
                  <a:pt x="18089" y="0"/>
                </a:lnTo>
                <a:cubicBezTo>
                  <a:pt x="19888" y="0"/>
                  <a:pt x="21347" y="744"/>
                  <a:pt x="21347" y="1662"/>
                </a:cubicBezTo>
                <a:lnTo>
                  <a:pt x="21347" y="5015"/>
                </a:lnTo>
                <a:lnTo>
                  <a:pt x="21600" y="5015"/>
                </a:lnTo>
                <a:lnTo>
                  <a:pt x="21600" y="7586"/>
                </a:lnTo>
                <a:lnTo>
                  <a:pt x="21347" y="7586"/>
                </a:lnTo>
                <a:lnTo>
                  <a:pt x="21347" y="19938"/>
                </a:lnTo>
                <a:cubicBezTo>
                  <a:pt x="21347" y="20856"/>
                  <a:pt x="19888" y="21600"/>
                  <a:pt x="18089" y="21600"/>
                </a:cubicBezTo>
                <a:lnTo>
                  <a:pt x="3497" y="21600"/>
                </a:lnTo>
                <a:cubicBezTo>
                  <a:pt x="1699" y="21600"/>
                  <a:pt x="240" y="20856"/>
                  <a:pt x="240" y="19938"/>
                </a:cubicBezTo>
                <a:lnTo>
                  <a:pt x="240" y="7875"/>
                </a:lnTo>
                <a:lnTo>
                  <a:pt x="0" y="7875"/>
                </a:lnTo>
                <a:lnTo>
                  <a:pt x="0" y="6382"/>
                </a:lnTo>
                <a:lnTo>
                  <a:pt x="240" y="6382"/>
                </a:lnTo>
                <a:lnTo>
                  <a:pt x="240" y="6049"/>
                </a:lnTo>
                <a:lnTo>
                  <a:pt x="0" y="6049"/>
                </a:lnTo>
                <a:lnTo>
                  <a:pt x="0" y="4557"/>
                </a:lnTo>
                <a:lnTo>
                  <a:pt x="240" y="4557"/>
                </a:lnTo>
                <a:lnTo>
                  <a:pt x="240" y="3773"/>
                </a:lnTo>
                <a:lnTo>
                  <a:pt x="0" y="3773"/>
                </a:lnTo>
                <a:lnTo>
                  <a:pt x="0" y="2872"/>
                </a:lnTo>
                <a:lnTo>
                  <a:pt x="240" y="2872"/>
                </a:lnTo>
                <a:lnTo>
                  <a:pt x="240" y="1662"/>
                </a:lnTo>
                <a:cubicBezTo>
                  <a:pt x="240" y="744"/>
                  <a:pt x="1699" y="0"/>
                  <a:pt x="3497" y="0"/>
                </a:cubicBezTo>
                <a:close/>
              </a:path>
            </a:pathLst>
          </a:custGeom>
          <a:solidFill>
            <a:srgbClr val="FFFFFF">
              <a:alpha val="40982"/>
            </a:srgbClr>
          </a:solidFill>
          <a:ln w="12700">
            <a:miter lim="400000"/>
          </a:ln>
          <a:effectLst>
            <a:outerShdw blurRad="381000" dist="76200" dir="2700000" rotWithShape="0">
              <a:srgbClr val="FFFFFF">
                <a:alpha val="40000"/>
              </a:srgbClr>
            </a:outerShdw>
          </a:effectLst>
        </p:spPr>
        <p:txBody>
          <a:bodyPr lIns="45719" rIns="45719" anchor="ctr"/>
          <a:lstStyle/>
          <a:p>
            <a:pPr algn="ctr"/>
            <a:endParaRPr>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20" name="圆角矩形 14">
            <a:extLst>
              <a:ext uri="{FF2B5EF4-FFF2-40B4-BE49-F238E27FC236}">
                <a16:creationId xmlns:a16="http://schemas.microsoft.com/office/drawing/2014/main" id="{072A2883-F274-43E4-A4FC-C2A973BD0FCC}"/>
              </a:ext>
            </a:extLst>
          </p:cNvPr>
          <p:cNvSpPr/>
          <p:nvPr/>
        </p:nvSpPr>
        <p:spPr>
          <a:xfrm>
            <a:off x="6351889" y="3825240"/>
            <a:ext cx="4112911" cy="1768161"/>
          </a:xfrm>
          <a:prstGeom prst="roundRect">
            <a:avLst>
              <a:gd name="adj" fmla="val 10808"/>
            </a:avLst>
          </a:prstGeom>
          <a:blipFill>
            <a:blip r:embed="rId3"/>
            <a:stretch>
              <a:fillRect/>
            </a:stretch>
          </a:blipFill>
          <a:ln w="12700">
            <a:miter lim="400000"/>
          </a:ln>
        </p:spPr>
        <p:txBody>
          <a:bodyPr lIns="45719" rIns="45719" anchor="ctr"/>
          <a:lstStyle/>
          <a:p>
            <a:pPr algn="ctr">
              <a:defRPr>
                <a:solidFill>
                  <a:srgbClr val="FFFFFF"/>
                </a:solidFill>
              </a:defRPr>
            </a:pPr>
            <a:endParaRPr dirty="0">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21" name="圆角矩形 14">
            <a:extLst>
              <a:ext uri="{FF2B5EF4-FFF2-40B4-BE49-F238E27FC236}">
                <a16:creationId xmlns:a16="http://schemas.microsoft.com/office/drawing/2014/main" id="{5007FF11-4D1B-4C60-896B-A800A81213B6}"/>
              </a:ext>
            </a:extLst>
          </p:cNvPr>
          <p:cNvSpPr/>
          <p:nvPr/>
        </p:nvSpPr>
        <p:spPr>
          <a:xfrm>
            <a:off x="6351888" y="3825239"/>
            <a:ext cx="4112911" cy="1768161"/>
          </a:xfrm>
          <a:prstGeom prst="roundRect">
            <a:avLst>
              <a:gd name="adj" fmla="val 10808"/>
            </a:avLst>
          </a:prstGeom>
          <a:blipFill>
            <a:blip r:embed="rId4"/>
            <a:stretch>
              <a:fillRect/>
            </a:stretch>
          </a:blipFill>
          <a:ln w="12700">
            <a:miter lim="400000"/>
          </a:ln>
        </p:spPr>
        <p:txBody>
          <a:bodyPr lIns="45719" rIns="45719" anchor="ctr"/>
          <a:lstStyle/>
          <a:p>
            <a:pPr algn="ctr">
              <a:defRPr>
                <a:solidFill>
                  <a:srgbClr val="FFFFFF"/>
                </a:solidFill>
              </a:defRPr>
            </a:pPr>
            <a:endParaRPr dirty="0">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9" name="文本框 8">
            <a:extLst>
              <a:ext uri="{FF2B5EF4-FFF2-40B4-BE49-F238E27FC236}">
                <a16:creationId xmlns:a16="http://schemas.microsoft.com/office/drawing/2014/main" id="{8943874C-73BB-4C95-A2D1-27EDB1E65CAC}"/>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26</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618408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E8D1939-46C4-4A3E-AC9E-34C754F122B1}"/>
              </a:ext>
            </a:extLst>
          </p:cNvPr>
          <p:cNvSpPr txBox="1"/>
          <p:nvPr/>
        </p:nvSpPr>
        <p:spPr>
          <a:xfrm>
            <a:off x="1286578" y="637752"/>
            <a:ext cx="98132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玩家无法提现、无法获得赠品等因素是玩家给予游戏低评价的主要因素</a:t>
            </a:r>
            <a:endParaRPr kumimoji="1" lang="en-US" altLang="zh-CN"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6" name="文本框 15">
            <a:extLst>
              <a:ext uri="{FF2B5EF4-FFF2-40B4-BE49-F238E27FC236}">
                <a16:creationId xmlns:a16="http://schemas.microsoft.com/office/drawing/2014/main" id="{1A297F45-E1F5-4C10-90A6-76A6BDF858E6}"/>
              </a:ext>
            </a:extLst>
          </p:cNvPr>
          <p:cNvSpPr txBox="1"/>
          <p:nvPr/>
        </p:nvSpPr>
        <p:spPr>
          <a:xfrm>
            <a:off x="1296851" y="1637134"/>
            <a:ext cx="4466951" cy="3936783"/>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4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以下为部分玩家对于</a:t>
            </a:r>
            <a:r>
              <a:rPr kumimoji="1" lang="en-US" altLang="zh-CN" sz="14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Royal Slots: win real money</a:t>
            </a:r>
            <a:r>
              <a:rPr kumimoji="1" lang="en-US" altLang="zh-CN" sz="14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的负面反馈：</a:t>
            </a:r>
            <a:endParaRPr kumimoji="1" lang="en-US" altLang="zh-CN" sz="14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zh-CN" sz="1400" b="1"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当游戏内货币金额到达一定数额时，游戏崩溃</a:t>
            </a:r>
            <a:endPar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玩家投入大量时间后仍很难达到提现的金额标准</a:t>
            </a:r>
            <a:endPar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400"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游戏用赠品吸引玩家，但是当玩家的数值达到可以拿赠品的时候，数值会有变动，导致玩家无法获得赠品</a:t>
            </a:r>
            <a:endPar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当玩家申请提款的时候，相关系统一直反馈玩家身份无法得到验证</a:t>
            </a:r>
            <a:endParaRPr kumimoji="1" lang="en-US" altLang="zh-CN" sz="1400"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到达一定数字金额后，玩家获得游戏奖励速度变慢且数量逐渐变少</a:t>
            </a:r>
            <a:endPar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9" name="任意形状 5">
            <a:extLst>
              <a:ext uri="{FF2B5EF4-FFF2-40B4-BE49-F238E27FC236}">
                <a16:creationId xmlns:a16="http://schemas.microsoft.com/office/drawing/2014/main" id="{EE24FD67-DB6E-4FD7-9CDE-B9388148B10B}"/>
              </a:ext>
            </a:extLst>
          </p:cNvPr>
          <p:cNvSpPr/>
          <p:nvPr/>
        </p:nvSpPr>
        <p:spPr>
          <a:xfrm rot="16200000">
            <a:off x="7381755" y="219716"/>
            <a:ext cx="2067145" cy="4351422"/>
          </a:xfrm>
          <a:custGeom>
            <a:avLst/>
            <a:gdLst/>
            <a:ahLst/>
            <a:cxnLst>
              <a:cxn ang="0">
                <a:pos x="wd2" y="hd2"/>
              </a:cxn>
              <a:cxn ang="5400000">
                <a:pos x="wd2" y="hd2"/>
              </a:cxn>
              <a:cxn ang="10800000">
                <a:pos x="wd2" y="hd2"/>
              </a:cxn>
              <a:cxn ang="16200000">
                <a:pos x="wd2" y="hd2"/>
              </a:cxn>
            </a:cxnLst>
            <a:rect l="0" t="0" r="r" b="b"/>
            <a:pathLst>
              <a:path w="21600" h="21600" extrusionOk="0">
                <a:moveTo>
                  <a:pt x="3497" y="0"/>
                </a:moveTo>
                <a:lnTo>
                  <a:pt x="18089" y="0"/>
                </a:lnTo>
                <a:cubicBezTo>
                  <a:pt x="19888" y="0"/>
                  <a:pt x="21347" y="744"/>
                  <a:pt x="21347" y="1662"/>
                </a:cubicBezTo>
                <a:lnTo>
                  <a:pt x="21347" y="5015"/>
                </a:lnTo>
                <a:lnTo>
                  <a:pt x="21600" y="5015"/>
                </a:lnTo>
                <a:lnTo>
                  <a:pt x="21600" y="7586"/>
                </a:lnTo>
                <a:lnTo>
                  <a:pt x="21347" y="7586"/>
                </a:lnTo>
                <a:lnTo>
                  <a:pt x="21347" y="19938"/>
                </a:lnTo>
                <a:cubicBezTo>
                  <a:pt x="21347" y="20856"/>
                  <a:pt x="19888" y="21600"/>
                  <a:pt x="18089" y="21600"/>
                </a:cubicBezTo>
                <a:lnTo>
                  <a:pt x="3497" y="21600"/>
                </a:lnTo>
                <a:cubicBezTo>
                  <a:pt x="1699" y="21600"/>
                  <a:pt x="240" y="20856"/>
                  <a:pt x="240" y="19938"/>
                </a:cubicBezTo>
                <a:lnTo>
                  <a:pt x="240" y="7875"/>
                </a:lnTo>
                <a:lnTo>
                  <a:pt x="0" y="7875"/>
                </a:lnTo>
                <a:lnTo>
                  <a:pt x="0" y="6382"/>
                </a:lnTo>
                <a:lnTo>
                  <a:pt x="240" y="6382"/>
                </a:lnTo>
                <a:lnTo>
                  <a:pt x="240" y="6049"/>
                </a:lnTo>
                <a:lnTo>
                  <a:pt x="0" y="6049"/>
                </a:lnTo>
                <a:lnTo>
                  <a:pt x="0" y="4557"/>
                </a:lnTo>
                <a:lnTo>
                  <a:pt x="240" y="4557"/>
                </a:lnTo>
                <a:lnTo>
                  <a:pt x="240" y="3773"/>
                </a:lnTo>
                <a:lnTo>
                  <a:pt x="0" y="3773"/>
                </a:lnTo>
                <a:lnTo>
                  <a:pt x="0" y="2872"/>
                </a:lnTo>
                <a:lnTo>
                  <a:pt x="240" y="2872"/>
                </a:lnTo>
                <a:lnTo>
                  <a:pt x="240" y="1662"/>
                </a:lnTo>
                <a:cubicBezTo>
                  <a:pt x="240" y="744"/>
                  <a:pt x="1699" y="0"/>
                  <a:pt x="3497" y="0"/>
                </a:cubicBezTo>
                <a:close/>
              </a:path>
            </a:pathLst>
          </a:custGeom>
          <a:solidFill>
            <a:srgbClr val="FFFFFF">
              <a:alpha val="40982"/>
            </a:srgbClr>
          </a:solidFill>
          <a:ln w="12700">
            <a:miter lim="400000"/>
          </a:ln>
          <a:effectLst>
            <a:outerShdw blurRad="381000" dist="76200" dir="2700000" rotWithShape="0">
              <a:srgbClr val="FFFFFF">
                <a:alpha val="40000"/>
              </a:srgbClr>
            </a:outerShdw>
          </a:effectLst>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30" name="圆角矩形 14">
            <a:extLst>
              <a:ext uri="{FF2B5EF4-FFF2-40B4-BE49-F238E27FC236}">
                <a16:creationId xmlns:a16="http://schemas.microsoft.com/office/drawing/2014/main" id="{B7B7A473-FB65-4BEC-927D-44A60216EE77}"/>
              </a:ext>
            </a:extLst>
          </p:cNvPr>
          <p:cNvSpPr/>
          <p:nvPr/>
        </p:nvSpPr>
        <p:spPr>
          <a:xfrm>
            <a:off x="6351889" y="1498600"/>
            <a:ext cx="4112911" cy="1768161"/>
          </a:xfrm>
          <a:prstGeom prst="roundRect">
            <a:avLst>
              <a:gd name="adj" fmla="val 10808"/>
            </a:avLst>
          </a:prstGeom>
          <a:blipFill>
            <a:blip r:embed="rId2"/>
            <a:stretch>
              <a:fillRect/>
            </a:stretch>
          </a:blip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2" name="任意形状 5">
            <a:extLst>
              <a:ext uri="{FF2B5EF4-FFF2-40B4-BE49-F238E27FC236}">
                <a16:creationId xmlns:a16="http://schemas.microsoft.com/office/drawing/2014/main" id="{D8B68140-778D-4297-B8AF-BA14D2365AED}"/>
              </a:ext>
            </a:extLst>
          </p:cNvPr>
          <p:cNvSpPr/>
          <p:nvPr/>
        </p:nvSpPr>
        <p:spPr>
          <a:xfrm rot="16200000">
            <a:off x="7381755" y="2546356"/>
            <a:ext cx="2067145" cy="4351422"/>
          </a:xfrm>
          <a:custGeom>
            <a:avLst/>
            <a:gdLst/>
            <a:ahLst/>
            <a:cxnLst>
              <a:cxn ang="0">
                <a:pos x="wd2" y="hd2"/>
              </a:cxn>
              <a:cxn ang="5400000">
                <a:pos x="wd2" y="hd2"/>
              </a:cxn>
              <a:cxn ang="10800000">
                <a:pos x="wd2" y="hd2"/>
              </a:cxn>
              <a:cxn ang="16200000">
                <a:pos x="wd2" y="hd2"/>
              </a:cxn>
            </a:cxnLst>
            <a:rect l="0" t="0" r="r" b="b"/>
            <a:pathLst>
              <a:path w="21600" h="21600" extrusionOk="0">
                <a:moveTo>
                  <a:pt x="3497" y="0"/>
                </a:moveTo>
                <a:lnTo>
                  <a:pt x="18089" y="0"/>
                </a:lnTo>
                <a:cubicBezTo>
                  <a:pt x="19888" y="0"/>
                  <a:pt x="21347" y="744"/>
                  <a:pt x="21347" y="1662"/>
                </a:cubicBezTo>
                <a:lnTo>
                  <a:pt x="21347" y="5015"/>
                </a:lnTo>
                <a:lnTo>
                  <a:pt x="21600" y="5015"/>
                </a:lnTo>
                <a:lnTo>
                  <a:pt x="21600" y="7586"/>
                </a:lnTo>
                <a:lnTo>
                  <a:pt x="21347" y="7586"/>
                </a:lnTo>
                <a:lnTo>
                  <a:pt x="21347" y="19938"/>
                </a:lnTo>
                <a:cubicBezTo>
                  <a:pt x="21347" y="20856"/>
                  <a:pt x="19888" y="21600"/>
                  <a:pt x="18089" y="21600"/>
                </a:cubicBezTo>
                <a:lnTo>
                  <a:pt x="3497" y="21600"/>
                </a:lnTo>
                <a:cubicBezTo>
                  <a:pt x="1699" y="21600"/>
                  <a:pt x="240" y="20856"/>
                  <a:pt x="240" y="19938"/>
                </a:cubicBezTo>
                <a:lnTo>
                  <a:pt x="240" y="7875"/>
                </a:lnTo>
                <a:lnTo>
                  <a:pt x="0" y="7875"/>
                </a:lnTo>
                <a:lnTo>
                  <a:pt x="0" y="6382"/>
                </a:lnTo>
                <a:lnTo>
                  <a:pt x="240" y="6382"/>
                </a:lnTo>
                <a:lnTo>
                  <a:pt x="240" y="6049"/>
                </a:lnTo>
                <a:lnTo>
                  <a:pt x="0" y="6049"/>
                </a:lnTo>
                <a:lnTo>
                  <a:pt x="0" y="4557"/>
                </a:lnTo>
                <a:lnTo>
                  <a:pt x="240" y="4557"/>
                </a:lnTo>
                <a:lnTo>
                  <a:pt x="240" y="3773"/>
                </a:lnTo>
                <a:lnTo>
                  <a:pt x="0" y="3773"/>
                </a:lnTo>
                <a:lnTo>
                  <a:pt x="0" y="2872"/>
                </a:lnTo>
                <a:lnTo>
                  <a:pt x="240" y="2872"/>
                </a:lnTo>
                <a:lnTo>
                  <a:pt x="240" y="1662"/>
                </a:lnTo>
                <a:cubicBezTo>
                  <a:pt x="240" y="744"/>
                  <a:pt x="1699" y="0"/>
                  <a:pt x="3497" y="0"/>
                </a:cubicBezTo>
                <a:close/>
              </a:path>
            </a:pathLst>
          </a:custGeom>
          <a:solidFill>
            <a:srgbClr val="FFFFFF">
              <a:alpha val="40982"/>
            </a:srgbClr>
          </a:solidFill>
          <a:ln w="12700">
            <a:miter lim="400000"/>
          </a:ln>
          <a:effectLst>
            <a:outerShdw blurRad="381000" dist="76200" dir="2700000" rotWithShape="0">
              <a:srgbClr val="FFFFFF">
                <a:alpha val="40000"/>
              </a:srgbClr>
            </a:outerShdw>
          </a:effectLst>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3" name="圆角矩形 14">
            <a:extLst>
              <a:ext uri="{FF2B5EF4-FFF2-40B4-BE49-F238E27FC236}">
                <a16:creationId xmlns:a16="http://schemas.microsoft.com/office/drawing/2014/main" id="{7797A2A7-6EA7-46F0-A522-46E0AF1B00A0}"/>
              </a:ext>
            </a:extLst>
          </p:cNvPr>
          <p:cNvSpPr/>
          <p:nvPr/>
        </p:nvSpPr>
        <p:spPr>
          <a:xfrm>
            <a:off x="6351889" y="3825240"/>
            <a:ext cx="4112911" cy="1768161"/>
          </a:xfrm>
          <a:prstGeom prst="roundRect">
            <a:avLst>
              <a:gd name="adj" fmla="val 10808"/>
            </a:avLst>
          </a:prstGeom>
          <a:blipFill>
            <a:blip r:embed="rId2"/>
            <a:stretch>
              <a:fillRect/>
            </a:stretch>
          </a:blip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4" name="圆角矩形 14">
            <a:extLst>
              <a:ext uri="{FF2B5EF4-FFF2-40B4-BE49-F238E27FC236}">
                <a16:creationId xmlns:a16="http://schemas.microsoft.com/office/drawing/2014/main" id="{51E37977-27EC-4E3C-8137-B1BAE5D0FA21}"/>
              </a:ext>
            </a:extLst>
          </p:cNvPr>
          <p:cNvSpPr/>
          <p:nvPr/>
        </p:nvSpPr>
        <p:spPr>
          <a:xfrm>
            <a:off x="6351888" y="3825239"/>
            <a:ext cx="4112911" cy="1768161"/>
          </a:xfrm>
          <a:prstGeom prst="roundRect">
            <a:avLst>
              <a:gd name="adj" fmla="val 10808"/>
            </a:avLst>
          </a:prstGeom>
          <a:blipFill>
            <a:blip r:embed="rId3"/>
            <a:stretch>
              <a:fillRect/>
            </a:stretch>
          </a:blip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9" name="圆角矩形 14">
            <a:extLst>
              <a:ext uri="{FF2B5EF4-FFF2-40B4-BE49-F238E27FC236}">
                <a16:creationId xmlns:a16="http://schemas.microsoft.com/office/drawing/2014/main" id="{C11AE876-1B52-422C-BFF6-8D67538D11FA}"/>
              </a:ext>
            </a:extLst>
          </p:cNvPr>
          <p:cNvSpPr/>
          <p:nvPr/>
        </p:nvSpPr>
        <p:spPr>
          <a:xfrm>
            <a:off x="6358871" y="1498599"/>
            <a:ext cx="4112911" cy="1768162"/>
          </a:xfrm>
          <a:prstGeom prst="roundRect">
            <a:avLst>
              <a:gd name="adj" fmla="val 10808"/>
            </a:avLst>
          </a:prstGeom>
          <a:blipFill>
            <a:blip r:embed="rId4"/>
            <a:stretch>
              <a:fillRect/>
            </a:stretch>
          </a:blip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dirty="0">
              <a:ln>
                <a:noFill/>
              </a:ln>
              <a:solidFill>
                <a:srgbClr val="FFFFFF"/>
              </a:solidFill>
              <a:effectLst/>
              <a:uLnTx/>
              <a:uFillTx/>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1" name="文本框 10">
            <a:extLst>
              <a:ext uri="{FF2B5EF4-FFF2-40B4-BE49-F238E27FC236}">
                <a16:creationId xmlns:a16="http://schemas.microsoft.com/office/drawing/2014/main" id="{CF5F8D41-FFCF-4C99-A2E5-9824E07FF8B2}"/>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27</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5" name="文本框 14">
            <a:extLst>
              <a:ext uri="{FF2B5EF4-FFF2-40B4-BE49-F238E27FC236}">
                <a16:creationId xmlns:a16="http://schemas.microsoft.com/office/drawing/2014/main" id="{4221B51A-F532-4630-AD16-398EA7477394}"/>
              </a:ext>
            </a:extLst>
          </p:cNvPr>
          <p:cNvSpPr txBox="1"/>
          <p:nvPr/>
        </p:nvSpPr>
        <p:spPr>
          <a:xfrm>
            <a:off x="0" y="6476036"/>
            <a:ext cx="6679096" cy="299184"/>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注：评论来源是游戏谷歌商店页</a:t>
            </a:r>
            <a:endParaRPr kumimoji="1" lang="en-US" altLang="zh-CN" sz="10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Tree>
    <p:extLst>
      <p:ext uri="{BB962C8B-B14F-4D97-AF65-F5344CB8AC3E}">
        <p14:creationId xmlns:p14="http://schemas.microsoft.com/office/powerpoint/2010/main" val="2319894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DBAA119-0045-4213-B689-CE5F63EDA356}"/>
              </a:ext>
            </a:extLst>
          </p:cNvPr>
          <p:cNvSpPr/>
          <p:nvPr/>
        </p:nvSpPr>
        <p:spPr>
          <a:xfrm>
            <a:off x="2923082" y="2148115"/>
            <a:ext cx="6071015" cy="2351314"/>
          </a:xfrm>
          <a:prstGeom prst="rect">
            <a:avLst/>
          </a:prstGeom>
          <a:solidFill>
            <a:schemeClr val="bg1">
              <a:lumMod val="85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文本框 3">
            <a:extLst>
              <a:ext uri="{FF2B5EF4-FFF2-40B4-BE49-F238E27FC236}">
                <a16:creationId xmlns:a16="http://schemas.microsoft.com/office/drawing/2014/main" id="{ED07C70E-776C-45C4-9862-0EDFDF9A3651}"/>
              </a:ext>
            </a:extLst>
          </p:cNvPr>
          <p:cNvSpPr txBox="1"/>
          <p:nvPr/>
        </p:nvSpPr>
        <p:spPr>
          <a:xfrm>
            <a:off x="3456328" y="2741143"/>
            <a:ext cx="5279344" cy="1754326"/>
          </a:xfrm>
          <a:prstGeom prst="rect">
            <a:avLst/>
          </a:prstGeom>
          <a:noFill/>
          <a:ln>
            <a:noFill/>
          </a:ln>
        </p:spPr>
        <p:txBody>
          <a:bodyPr wrap="square" rtlCol="0">
            <a:spAutoFit/>
          </a:bodyPr>
          <a:lstStyle/>
          <a:p>
            <a:pPr algn="ctr"/>
            <a:r>
              <a:rPr lang="zh-CN" altLang="en-US"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印度网赚市场的</a:t>
            </a:r>
            <a:endParaRPr lang="en-US" altLang="zh-CN"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gn="ctr"/>
            <a:r>
              <a:rPr lang="zh-CN" altLang="en-US"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风险与建议</a:t>
            </a:r>
            <a:endParaRPr lang="en-US" altLang="zh-CN"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algn="ctr"/>
            <a:r>
              <a:rPr lang="en-US" altLang="zh-CN"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Chapter3</a:t>
            </a:r>
            <a:endParaRPr lang="zh-CN" altLang="en-US"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Tree>
    <p:extLst>
      <p:ext uri="{BB962C8B-B14F-4D97-AF65-F5344CB8AC3E}">
        <p14:creationId xmlns:p14="http://schemas.microsoft.com/office/powerpoint/2010/main" val="1083194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CA075CCA-1EEB-4C7B-B925-AF3678A073DA}"/>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29</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7" name="文本框 6">
            <a:extLst>
              <a:ext uri="{FF2B5EF4-FFF2-40B4-BE49-F238E27FC236}">
                <a16:creationId xmlns:a16="http://schemas.microsoft.com/office/drawing/2014/main" id="{62E0A54C-32FC-4F96-B727-1342AEA7D754}"/>
              </a:ext>
            </a:extLst>
          </p:cNvPr>
          <p:cNvSpPr txBox="1"/>
          <p:nvPr/>
        </p:nvSpPr>
        <p:spPr>
          <a:xfrm>
            <a:off x="1200150" y="613847"/>
            <a:ext cx="10287000" cy="369332"/>
          </a:xfrm>
          <a:prstGeom prst="rect">
            <a:avLst/>
          </a:prstGeom>
          <a:noFill/>
        </p:spPr>
        <p:txBody>
          <a:bodyPr wrap="square" rtlCol="0">
            <a:spAutoFit/>
          </a:bodyPr>
          <a:lstStyle/>
          <a:p>
            <a:pPr>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推荐开发者在印度投放纯网赚产品，或者网赚</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产品中的博彩</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21" name="文本框 20">
            <a:extLst>
              <a:ext uri="{FF2B5EF4-FFF2-40B4-BE49-F238E27FC236}">
                <a16:creationId xmlns:a16="http://schemas.microsoft.com/office/drawing/2014/main" id="{C7A3D812-E040-4910-A2CF-A71B474A98C6}"/>
              </a:ext>
            </a:extLst>
          </p:cNvPr>
          <p:cNvSpPr txBox="1"/>
          <p:nvPr/>
        </p:nvSpPr>
        <p:spPr>
          <a:xfrm>
            <a:off x="1200152" y="1279328"/>
            <a:ext cx="4321174" cy="4352282"/>
          </a:xfrm>
          <a:prstGeom prst="rect">
            <a:avLst/>
          </a:prstGeom>
          <a:noFill/>
          <a:ln w="19050">
            <a:solidFill>
              <a:srgbClr val="FF2115"/>
            </a:solidFill>
          </a:ln>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1" lang="zh-CN" altLang="en-US" b="1"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纯网赚</a:t>
            </a:r>
            <a:endParaRPr kumimoji="1" lang="en-US" altLang="zh-CN" sz="1400"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R="0" lvl="0" algn="l" defTabSz="914400" rtl="0" eaLnBrk="1" fontAlgn="auto" latinLnBrk="0" hangingPunct="1">
              <a:lnSpc>
                <a:spcPct val="150000"/>
              </a:lnSpc>
              <a:spcBef>
                <a:spcPts val="0"/>
              </a:spcBef>
              <a:spcAft>
                <a:spcPts val="0"/>
              </a:spcAft>
              <a:buClrTx/>
              <a:buSzTx/>
              <a:tabLst/>
              <a:defRPr/>
            </a:pPr>
            <a:r>
              <a:rPr kumimoji="1" lang="zh-CN" altLang="en-US" sz="1400" b="1"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机遇：</a:t>
            </a:r>
            <a:endParaRPr kumimoji="1" lang="en-US" altLang="zh-CN" sz="1400" b="1"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整体情况来看，纯网赚产品用户最多，增长最为迅速。用户规模超</a:t>
            </a:r>
            <a:r>
              <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150</a:t>
            </a: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万，增长超</a:t>
            </a:r>
            <a:r>
              <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40%</a:t>
            </a: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endPar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zh-CN" altLang="en-US" sz="1400"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综合分析后发现，纯网赚主要流量掌握在</a:t>
            </a:r>
            <a:r>
              <a:rPr kumimoji="1" lang="en-US" altLang="zh-CN" sz="1400"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《Roz Dhan: Earn Wallet cash》《Google Opinion Rewards》</a:t>
            </a:r>
            <a:r>
              <a:rPr kumimoji="1" lang="zh-CN" altLang="en-US" sz="1400"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这两款上架时间较早的产品中。</a:t>
            </a:r>
            <a:endParaRPr kumimoji="1" lang="en-US" altLang="zh-CN" sz="1400"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R="0" lvl="0" algn="l" defTabSz="914400" rtl="0" eaLnBrk="1" fontAlgn="auto" latinLnBrk="0" hangingPunct="1">
              <a:lnSpc>
                <a:spcPct val="150000"/>
              </a:lnSpc>
              <a:spcBef>
                <a:spcPts val="0"/>
              </a:spcBef>
              <a:spcAft>
                <a:spcPts val="0"/>
              </a:spcAft>
              <a:buClrTx/>
              <a:buSzTx/>
              <a:tabLst/>
              <a:defRPr/>
            </a:pPr>
            <a:endPar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R="0" lvl="0" algn="l" defTabSz="914400" rtl="0" eaLnBrk="1" fontAlgn="auto" latinLnBrk="0" hangingPunct="1">
              <a:lnSpc>
                <a:spcPct val="150000"/>
              </a:lnSpc>
              <a:spcBef>
                <a:spcPts val="0"/>
              </a:spcBef>
              <a:spcAft>
                <a:spcPts val="0"/>
              </a:spcAft>
              <a:buClrTx/>
              <a:buSzTx/>
              <a:tabLst/>
              <a:defRPr/>
            </a:pPr>
            <a:r>
              <a:rPr kumimoji="1" lang="zh-CN" altLang="en-US" sz="1400" b="1"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风险：</a:t>
            </a:r>
            <a:endParaRPr kumimoji="1" lang="en-US" altLang="zh-CN" sz="1400" b="1"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老游垄断大量玩家，新游进入获客困难。但是</a:t>
            </a:r>
            <a:r>
              <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年上架的新游也有成功产品，如</a:t>
            </a:r>
            <a:r>
              <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b="0" i="0" u="none" strike="noStrike" kern="1200" cap="none" spc="0" normalizeH="0" baseline="0" noProof="0" dirty="0" err="1">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iMPL</a:t>
            </a:r>
            <a:r>
              <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Game - Play Games &amp; Earn Money From </a:t>
            </a:r>
            <a:r>
              <a:rPr kumimoji="1" lang="en-US" altLang="zh-CN" sz="1400" b="0" i="0" u="none" strike="noStrike" kern="1200" cap="none" spc="0" normalizeH="0" baseline="0" noProof="0" dirty="0" err="1">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iMPL</a:t>
            </a:r>
            <a:r>
              <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Game》《</a:t>
            </a:r>
            <a:r>
              <a:rPr kumimoji="1" lang="en-US" altLang="zh-CN" sz="1400" b="0" i="0" u="none" strike="noStrike" kern="1200" cap="none" spc="0" normalizeH="0" baseline="0" noProof="0" dirty="0" err="1">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PollPe</a:t>
            </a:r>
            <a:r>
              <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 Polls &amp; Tasks Rewards》</a:t>
            </a: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endPar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27" name="文本框 26">
            <a:extLst>
              <a:ext uri="{FF2B5EF4-FFF2-40B4-BE49-F238E27FC236}">
                <a16:creationId xmlns:a16="http://schemas.microsoft.com/office/drawing/2014/main" id="{9E65F17E-FC6C-4496-9078-21ADA832371C}"/>
              </a:ext>
            </a:extLst>
          </p:cNvPr>
          <p:cNvSpPr txBox="1"/>
          <p:nvPr/>
        </p:nvSpPr>
        <p:spPr>
          <a:xfrm>
            <a:off x="6996114" y="1269390"/>
            <a:ext cx="4321174" cy="4352282"/>
          </a:xfrm>
          <a:prstGeom prst="rect">
            <a:avLst/>
          </a:prstGeom>
          <a:noFill/>
          <a:ln w="19050">
            <a:solidFill>
              <a:srgbClr val="D9D9D9"/>
            </a:solidFill>
          </a:ln>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1" lang="zh-CN" altLang="en-US"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a:t>
            </a:r>
            <a:r>
              <a:rPr kumimoji="1" lang="en-US" altLang="zh-CN"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endParaRPr kumimoji="1" lang="en-US" altLang="zh-CN" sz="1400"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R="0" lvl="0" algn="l" defTabSz="914400" rtl="0" eaLnBrk="1" fontAlgn="auto" latinLnBrk="0" hangingPunct="1">
              <a:lnSpc>
                <a:spcPct val="150000"/>
              </a:lnSpc>
              <a:spcBef>
                <a:spcPts val="0"/>
              </a:spcBef>
              <a:spcAft>
                <a:spcPts val="0"/>
              </a:spcAft>
              <a:buClrTx/>
              <a:buSzTx/>
              <a:tabLst/>
              <a:defRPr/>
            </a:pPr>
            <a:r>
              <a:rPr kumimoji="1" lang="zh-CN" altLang="en-US" sz="1400" b="1"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机遇：</a:t>
            </a:r>
            <a:endParaRPr kumimoji="1" lang="en-US" altLang="zh-CN" sz="1400" b="1"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游戏网赚用户最多，且保持一定速度的增长，这对开发者来说是友好的。尤其是其中的博彩</a:t>
            </a:r>
            <a:r>
              <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网赚，头部多款产品属于该类型，如</a:t>
            </a:r>
            <a:r>
              <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《Royal Slots: win real money》《Earn Money Online 2022》</a:t>
            </a: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等。</a:t>
            </a:r>
            <a:endPar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年上架的新游在</a:t>
            </a:r>
            <a:r>
              <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2022</a:t>
            </a: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得到大力发展，说明网赚</a:t>
            </a:r>
            <a:r>
              <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产品的获客需要经过相对较长的时间沉淀用户。</a:t>
            </a:r>
            <a:endPar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R="0" lvl="0" algn="l" defTabSz="914400" rtl="0" eaLnBrk="1" fontAlgn="auto" latinLnBrk="0" hangingPunct="1">
              <a:lnSpc>
                <a:spcPct val="150000"/>
              </a:lnSpc>
              <a:spcBef>
                <a:spcPts val="0"/>
              </a:spcBef>
              <a:spcAft>
                <a:spcPts val="0"/>
              </a:spcAft>
              <a:buClrTx/>
              <a:buSzTx/>
              <a:tabLst/>
              <a:defRPr/>
            </a:pPr>
            <a:endPar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R="0" lvl="0" algn="l" defTabSz="914400" rtl="0" eaLnBrk="1" fontAlgn="auto" latinLnBrk="0" hangingPunct="1">
              <a:lnSpc>
                <a:spcPct val="150000"/>
              </a:lnSpc>
              <a:spcBef>
                <a:spcPts val="0"/>
              </a:spcBef>
              <a:spcAft>
                <a:spcPts val="0"/>
              </a:spcAft>
              <a:buClrTx/>
              <a:buSzTx/>
              <a:tabLst/>
              <a:defRPr/>
            </a:pPr>
            <a:r>
              <a:rPr kumimoji="1" lang="zh-CN" altLang="en-US" sz="1400" b="1"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风险：</a:t>
            </a:r>
            <a:endParaRPr kumimoji="1" lang="en-US" altLang="zh-CN" sz="1400" b="1"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u"/>
              <a:tabLst/>
              <a:defRPr/>
            </a:pPr>
            <a:r>
              <a:rPr kumimoji="1" lang="zh-CN" altLang="en-US" sz="1400"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a:t>
            </a:r>
            <a:r>
              <a:rPr kumimoji="1" lang="en-US" altLang="zh-CN" sz="1400"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prstClr val="white"/>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产品两级分化严重，休闲玩法网赚、音视频网赚和资讯类网赚是开发者出海时需要注意的风险。</a:t>
            </a:r>
            <a:endParaRPr kumimoji="1" lang="en-US" altLang="zh-CN" sz="14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4" name="椭圆 3">
            <a:extLst>
              <a:ext uri="{FF2B5EF4-FFF2-40B4-BE49-F238E27FC236}">
                <a16:creationId xmlns:a16="http://schemas.microsoft.com/office/drawing/2014/main" id="{74A4AE1D-5A24-41CD-9BFD-44288B4EB96A}"/>
              </a:ext>
            </a:extLst>
          </p:cNvPr>
          <p:cNvSpPr/>
          <p:nvPr/>
        </p:nvSpPr>
        <p:spPr>
          <a:xfrm>
            <a:off x="5631142" y="2822713"/>
            <a:ext cx="1222513" cy="1222513"/>
          </a:xfrm>
          <a:prstGeom prst="ellipse">
            <a:avLst/>
          </a:prstGeom>
          <a:solidFill>
            <a:srgbClr val="FFB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latin typeface="思源黑体 CN Regular" panose="020B0500000000000000" pitchFamily="34" charset="-122"/>
                <a:ea typeface="思源黑体 CN Regular" panose="020B0500000000000000" pitchFamily="34" charset="-122"/>
              </a:rPr>
              <a:t>VS</a:t>
            </a:r>
            <a:endParaRPr lang="zh-CN" altLang="en-US" sz="4400" dirty="0">
              <a:latin typeface="思源黑体 CN Regular" panose="020B0500000000000000" pitchFamily="34" charset="-122"/>
              <a:ea typeface="思源黑体 CN Regular" panose="020B0500000000000000" pitchFamily="34" charset="-122"/>
            </a:endParaRPr>
          </a:p>
        </p:txBody>
      </p:sp>
    </p:spTree>
    <p:extLst>
      <p:ext uri="{BB962C8B-B14F-4D97-AF65-F5344CB8AC3E}">
        <p14:creationId xmlns:p14="http://schemas.microsoft.com/office/powerpoint/2010/main" val="1796369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0B7A39C-D59A-4841-B415-5DA795796961}"/>
              </a:ext>
            </a:extLst>
          </p:cNvPr>
          <p:cNvSpPr txBox="1"/>
          <p:nvPr/>
        </p:nvSpPr>
        <p:spPr>
          <a:xfrm>
            <a:off x="7050561" y="499197"/>
            <a:ext cx="2710999" cy="830997"/>
          </a:xfrm>
          <a:prstGeom prst="rect">
            <a:avLst/>
          </a:prstGeom>
          <a:noFill/>
        </p:spPr>
        <p:txBody>
          <a:bodyPr wrap="none" rtlCol="0">
            <a:spAutoFit/>
          </a:bodyPr>
          <a:lstStyle/>
          <a:p>
            <a:pPr algn="ctr"/>
            <a:r>
              <a:rPr kumimoji="1" lang="zh-CN" altLang="en-US" sz="48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报告说明</a:t>
            </a:r>
          </a:p>
        </p:txBody>
      </p:sp>
      <p:sp>
        <p:nvSpPr>
          <p:cNvPr id="3" name="文本框 2">
            <a:extLst>
              <a:ext uri="{FF2B5EF4-FFF2-40B4-BE49-F238E27FC236}">
                <a16:creationId xmlns:a16="http://schemas.microsoft.com/office/drawing/2014/main" id="{18A8C0EA-08B4-4346-BF80-73A2394609A3}"/>
              </a:ext>
            </a:extLst>
          </p:cNvPr>
          <p:cNvSpPr txBox="1"/>
          <p:nvPr/>
        </p:nvSpPr>
        <p:spPr>
          <a:xfrm>
            <a:off x="5455310" y="1475354"/>
            <a:ext cx="6167664" cy="4906280"/>
          </a:xfrm>
          <a:prstGeom prst="rect">
            <a:avLst/>
          </a:prstGeom>
          <a:noFill/>
        </p:spPr>
        <p:txBody>
          <a:bodyPr wrap="square" rtlCol="0">
            <a:spAutoFit/>
          </a:bodyPr>
          <a:lstStyle/>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kumimoji="1" lang="zh-CN" altLang="en-US" sz="1400" b="1"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分析方法：</a:t>
            </a:r>
            <a:r>
              <a:rPr kumimoji="1" lang="zh-CN"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本报告综合数据分析和</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资料</a:t>
            </a:r>
            <a:r>
              <a:rPr kumimoji="1" lang="zh-CN"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分析而成，样本通过</a:t>
            </a:r>
            <a:r>
              <a:rPr kumimoji="1" lang="ja-JP"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结合我司</a:t>
            </a:r>
            <a:r>
              <a:rPr kumimoji="1" lang="zh-CN"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数据库、关键词搜索确定，案例分析参考全球著名市场调研机构公开报告、手游媒体渠道、数据平台</a:t>
            </a:r>
            <a:r>
              <a:rPr kumimoji="1" lang="ja-JP"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和</a:t>
            </a:r>
            <a:r>
              <a:rPr kumimoji="1" lang="zh-CN"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公开报道等第三方资料。</a:t>
            </a:r>
            <a:endParaRPr kumimoji="1" lang="en-US" altLang="zh-CN"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800100" marR="0" lvl="1" indent="-342900" algn="l" defTabSz="914400" rtl="0" eaLnBrk="1" fontAlgn="auto" latinLnBrk="0" hangingPunct="1">
              <a:lnSpc>
                <a:spcPct val="150000"/>
              </a:lnSpc>
              <a:spcBef>
                <a:spcPts val="0"/>
              </a:spcBef>
              <a:spcAft>
                <a:spcPts val="0"/>
              </a:spcAft>
              <a:buClrTx/>
              <a:buSzTx/>
              <a:buFont typeface="+mj-lt"/>
              <a:buAutoNum type="arabicPeriod"/>
              <a:tabLst/>
              <a:defRPr/>
            </a:pPr>
            <a:endParaRPr kumimoji="1" lang="en-US" altLang="zh-CN"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kumimoji="1" lang="zh-CN" altLang="en-US" sz="14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报告目的：</a:t>
            </a:r>
            <a:r>
              <a:rPr kumimoji="1" lang="zh-CN"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面对</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网赚产品</a:t>
            </a:r>
            <a:r>
              <a:rPr kumimoji="1" lang="zh-CN"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市场，</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总结</a:t>
            </a:r>
            <a:r>
              <a:rPr kumimoji="1" lang="en-US" altLang="zh-CN"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ja-JP"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a:t>
            </a:r>
            <a:r>
              <a:rPr kumimoji="1" lang="en-US" altLang="ja-JP"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3</a:t>
            </a:r>
            <a:r>
              <a:rPr kumimoji="1" lang="zh-CN"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月至</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2022</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a:t>
            </a:r>
            <a:r>
              <a:rPr kumimoji="1" lang="zh-CN"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月印度</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a:t>
            </a:r>
            <a:r>
              <a:rPr kumimoji="1" lang="zh-CN"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市场发展变化，分析网赚产品的优势和机会，全球</a:t>
            </a:r>
            <a:r>
              <a:rPr kumimoji="1" lang="ja-JP"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开发者</a:t>
            </a:r>
            <a:r>
              <a:rPr kumimoji="1" lang="zh-CN"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提供网赚产品的选择</a:t>
            </a:r>
            <a:r>
              <a:rPr kumimoji="1" lang="ja-JP"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方向</a:t>
            </a:r>
            <a:r>
              <a:rPr kumimoji="1" lang="zh-CN" altLang="en-US"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endParaRPr kumimoji="1" lang="en-US" altLang="zh-CN" sz="1400" b="0" i="0" u="none" strike="noStrike" kern="1200" cap="none" spc="0" normalizeH="0" baseline="0" noProof="0" dirty="0">
              <a:ln>
                <a:noFill/>
              </a:ln>
              <a:solidFill>
                <a:schemeClr val="bg1"/>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数据选取：以“</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Make money</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Real Money</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”等相关词语作为关键词搜寻网赚产品，并取印度地区在</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3</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~2022</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月的代表游戏，对印度网赚市场、各品类网赚情况进行研究。</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报告逻辑：报告通过游戏的市场数据，分析网赚产品的宏观市场现状，最终通过爆款产品案例，分析网赚产品的游戏设计逻辑。最终结合宏观市场和微观案例给出印度网赚市场的风险和建议。</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Tree>
    <p:extLst>
      <p:ext uri="{BB962C8B-B14F-4D97-AF65-F5344CB8AC3E}">
        <p14:creationId xmlns:p14="http://schemas.microsoft.com/office/powerpoint/2010/main" val="623265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单圆角 43">
            <a:extLst>
              <a:ext uri="{FF2B5EF4-FFF2-40B4-BE49-F238E27FC236}">
                <a16:creationId xmlns:a16="http://schemas.microsoft.com/office/drawing/2014/main" id="{CCD3FB0A-93D4-4E25-85D6-026BC27CC2A3}"/>
              </a:ext>
            </a:extLst>
          </p:cNvPr>
          <p:cNvSpPr/>
          <p:nvPr/>
        </p:nvSpPr>
        <p:spPr>
          <a:xfrm>
            <a:off x="6648436" y="1443037"/>
            <a:ext cx="2740834" cy="1806576"/>
          </a:xfrm>
          <a:prstGeom prst="round1Rect">
            <a:avLst/>
          </a:prstGeom>
          <a:noFill/>
          <a:ln>
            <a:solidFill>
              <a:srgbClr val="FF21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a:extLst>
              <a:ext uri="{FF2B5EF4-FFF2-40B4-BE49-F238E27FC236}">
                <a16:creationId xmlns:a16="http://schemas.microsoft.com/office/drawing/2014/main" id="{5EE6387A-71D6-4574-BD0A-99F8B542FBC8}"/>
              </a:ext>
            </a:extLst>
          </p:cNvPr>
          <p:cNvSpPr/>
          <p:nvPr/>
        </p:nvSpPr>
        <p:spPr>
          <a:xfrm>
            <a:off x="6655282" y="1269875"/>
            <a:ext cx="368061" cy="346324"/>
          </a:xfrm>
          <a:prstGeom prst="ellipse">
            <a:avLst/>
          </a:prstGeom>
          <a:solidFill>
            <a:srgbClr val="223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a:extLst>
              <a:ext uri="{FF2B5EF4-FFF2-40B4-BE49-F238E27FC236}">
                <a16:creationId xmlns:a16="http://schemas.microsoft.com/office/drawing/2014/main" id="{CA075CCA-1EEB-4C7B-B925-AF3678A073DA}"/>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30</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7" name="文本框 6">
            <a:extLst>
              <a:ext uri="{FF2B5EF4-FFF2-40B4-BE49-F238E27FC236}">
                <a16:creationId xmlns:a16="http://schemas.microsoft.com/office/drawing/2014/main" id="{62E0A54C-32FC-4F96-B727-1342AEA7D754}"/>
              </a:ext>
            </a:extLst>
          </p:cNvPr>
          <p:cNvSpPr txBox="1"/>
          <p:nvPr/>
        </p:nvSpPr>
        <p:spPr>
          <a:xfrm>
            <a:off x="1200150" y="613847"/>
            <a:ext cx="10287000" cy="369332"/>
          </a:xfrm>
          <a:prstGeom prst="rect">
            <a:avLst/>
          </a:prstGeom>
          <a:noFill/>
        </p:spPr>
        <p:txBody>
          <a:bodyPr wrap="square" rtlCol="0">
            <a:spAutoFit/>
          </a:bodyPr>
          <a:lstStyle/>
          <a:p>
            <a:pPr>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推荐开发者</a:t>
            </a:r>
            <a:r>
              <a:rPr kumimoji="1" lang="zh-CN" altLang="en-US" sz="18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前期通过“网赚”为内容吸引用户，后期通过内容辅助“网赚”，持续为产品带来收益</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5" name="矩形: 圆角 4">
            <a:extLst>
              <a:ext uri="{FF2B5EF4-FFF2-40B4-BE49-F238E27FC236}">
                <a16:creationId xmlns:a16="http://schemas.microsoft.com/office/drawing/2014/main" id="{14CE0B1E-45F1-491B-A121-C4BAEC062958}"/>
              </a:ext>
            </a:extLst>
          </p:cNvPr>
          <p:cNvSpPr/>
          <p:nvPr/>
        </p:nvSpPr>
        <p:spPr>
          <a:xfrm>
            <a:off x="1608170" y="1250488"/>
            <a:ext cx="3566636" cy="394115"/>
          </a:xfrm>
          <a:prstGeom prst="roundRect">
            <a:avLst/>
          </a:prstGeom>
          <a:solidFill>
            <a:srgbClr val="FFB82F"/>
          </a:solidFill>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r>
              <a:rPr lang="zh-CN" altLang="en-US" sz="1400" dirty="0">
                <a:latin typeface="思源黑体 CN Regular" panose="020B0500000000000000" pitchFamily="34" charset="-122"/>
                <a:ea typeface="思源黑体 CN Regular" panose="020B0500000000000000" pitchFamily="34" charset="-122"/>
              </a:rPr>
              <a:t>缺乏用户基础</a:t>
            </a:r>
          </a:p>
        </p:txBody>
      </p:sp>
      <p:sp>
        <p:nvSpPr>
          <p:cNvPr id="16" name="矩形: 圆角 15">
            <a:extLst>
              <a:ext uri="{FF2B5EF4-FFF2-40B4-BE49-F238E27FC236}">
                <a16:creationId xmlns:a16="http://schemas.microsoft.com/office/drawing/2014/main" id="{26EE6605-1737-493E-8DEF-65A4600A8BD7}"/>
              </a:ext>
            </a:extLst>
          </p:cNvPr>
          <p:cNvSpPr/>
          <p:nvPr/>
        </p:nvSpPr>
        <p:spPr>
          <a:xfrm>
            <a:off x="1608170" y="1745958"/>
            <a:ext cx="3566636" cy="394115"/>
          </a:xfrm>
          <a:prstGeom prst="roundRect">
            <a:avLst/>
          </a:prstGeom>
          <a:solidFill>
            <a:srgbClr val="FFB82F"/>
          </a:solidFill>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r>
              <a:rPr lang="zh-CN" altLang="en-US" sz="1400" dirty="0">
                <a:latin typeface="思源黑体 CN Regular" panose="020B0500000000000000" pitchFamily="34" charset="-122"/>
                <a:ea typeface="思源黑体 CN Regular" panose="020B0500000000000000" pitchFamily="34" charset="-122"/>
              </a:rPr>
              <a:t>竞争对手多</a:t>
            </a:r>
            <a:endParaRPr lang="en-US" altLang="zh-CN" sz="1400" dirty="0">
              <a:latin typeface="思源黑体 CN Regular" panose="020B0500000000000000" pitchFamily="34" charset="-122"/>
              <a:ea typeface="思源黑体 CN Regular" panose="020B0500000000000000" pitchFamily="34" charset="-122"/>
            </a:endParaRPr>
          </a:p>
        </p:txBody>
      </p:sp>
      <p:sp>
        <p:nvSpPr>
          <p:cNvPr id="17" name="矩形: 圆角 16">
            <a:extLst>
              <a:ext uri="{FF2B5EF4-FFF2-40B4-BE49-F238E27FC236}">
                <a16:creationId xmlns:a16="http://schemas.microsoft.com/office/drawing/2014/main" id="{9CBEB676-4CD5-4A77-B35A-F347C15DF1D7}"/>
              </a:ext>
            </a:extLst>
          </p:cNvPr>
          <p:cNvSpPr/>
          <p:nvPr/>
        </p:nvSpPr>
        <p:spPr>
          <a:xfrm>
            <a:off x="1608168" y="2241428"/>
            <a:ext cx="3566636" cy="394115"/>
          </a:xfrm>
          <a:prstGeom prst="roundRect">
            <a:avLst/>
          </a:prstGeom>
          <a:solidFill>
            <a:srgbClr val="FFB82F"/>
          </a:solidFill>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r>
              <a:rPr lang="zh-CN" altLang="en-US" sz="1400" dirty="0">
                <a:latin typeface="思源黑体 CN Regular" panose="020B0500000000000000" pitchFamily="34" charset="-122"/>
                <a:ea typeface="思源黑体 CN Regular" panose="020B0500000000000000" pitchFamily="34" charset="-122"/>
              </a:rPr>
              <a:t>玩家对产品要求高</a:t>
            </a:r>
            <a:endParaRPr lang="en-US" altLang="zh-CN" sz="1400" dirty="0">
              <a:latin typeface="思源黑体 CN Regular" panose="020B0500000000000000" pitchFamily="34" charset="-122"/>
              <a:ea typeface="思源黑体 CN Regular" panose="020B0500000000000000" pitchFamily="34" charset="-122"/>
            </a:endParaRPr>
          </a:p>
        </p:txBody>
      </p:sp>
      <p:sp>
        <p:nvSpPr>
          <p:cNvPr id="18" name="矩形: 圆角 17">
            <a:extLst>
              <a:ext uri="{FF2B5EF4-FFF2-40B4-BE49-F238E27FC236}">
                <a16:creationId xmlns:a16="http://schemas.microsoft.com/office/drawing/2014/main" id="{8836B047-B47A-47DA-9BA3-008526F8CD6B}"/>
              </a:ext>
            </a:extLst>
          </p:cNvPr>
          <p:cNvSpPr/>
          <p:nvPr/>
        </p:nvSpPr>
        <p:spPr>
          <a:xfrm>
            <a:off x="1608167" y="2736898"/>
            <a:ext cx="3566636" cy="394115"/>
          </a:xfrm>
          <a:prstGeom prst="roundRect">
            <a:avLst/>
          </a:prstGeom>
          <a:solidFill>
            <a:srgbClr val="FFB82F"/>
          </a:solidFill>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r>
              <a:rPr lang="zh-CN" altLang="en-US" sz="1400" dirty="0">
                <a:latin typeface="思源黑体 CN Regular" panose="020B0500000000000000" pitchFamily="34" charset="-122"/>
                <a:ea typeface="思源黑体 CN Regular" panose="020B0500000000000000" pitchFamily="34" charset="-122"/>
              </a:rPr>
              <a:t>玩家流失速度快</a:t>
            </a:r>
            <a:endParaRPr lang="en-US" altLang="zh-CN" sz="1400" dirty="0">
              <a:latin typeface="思源黑体 CN Regular" panose="020B0500000000000000" pitchFamily="34" charset="-122"/>
              <a:ea typeface="思源黑体 CN Regular" panose="020B0500000000000000" pitchFamily="34" charset="-122"/>
            </a:endParaRPr>
          </a:p>
        </p:txBody>
      </p:sp>
      <p:sp>
        <p:nvSpPr>
          <p:cNvPr id="22" name="矩形: 圆角 21">
            <a:extLst>
              <a:ext uri="{FF2B5EF4-FFF2-40B4-BE49-F238E27FC236}">
                <a16:creationId xmlns:a16="http://schemas.microsoft.com/office/drawing/2014/main" id="{385572D1-7C4B-4230-9373-7B09C1087338}"/>
              </a:ext>
            </a:extLst>
          </p:cNvPr>
          <p:cNvSpPr/>
          <p:nvPr/>
        </p:nvSpPr>
        <p:spPr>
          <a:xfrm>
            <a:off x="6866436" y="1717837"/>
            <a:ext cx="2319928" cy="394115"/>
          </a:xfrm>
          <a:prstGeom prst="roundRect">
            <a:avLst/>
          </a:prstGeom>
          <a:solidFill>
            <a:srgbClr val="FF2115"/>
          </a:solidFill>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r>
              <a:rPr lang="zh-CN" altLang="en-US" sz="1400" dirty="0">
                <a:latin typeface="思源黑体 CN Regular" panose="020B0500000000000000" pitchFamily="34" charset="-122"/>
                <a:ea typeface="思源黑体 CN Regular" panose="020B0500000000000000" pitchFamily="34" charset="-122"/>
              </a:rPr>
              <a:t>前期获客难</a:t>
            </a:r>
          </a:p>
        </p:txBody>
      </p:sp>
      <p:sp>
        <p:nvSpPr>
          <p:cNvPr id="8" name="右大括号 7">
            <a:extLst>
              <a:ext uri="{FF2B5EF4-FFF2-40B4-BE49-F238E27FC236}">
                <a16:creationId xmlns:a16="http://schemas.microsoft.com/office/drawing/2014/main" id="{E3915B6B-C513-45CF-B12E-1DA8B9660789}"/>
              </a:ext>
            </a:extLst>
          </p:cNvPr>
          <p:cNvSpPr/>
          <p:nvPr/>
        </p:nvSpPr>
        <p:spPr>
          <a:xfrm>
            <a:off x="5378884" y="1125538"/>
            <a:ext cx="548767" cy="2124075"/>
          </a:xfrm>
          <a:prstGeom prst="rightBrace">
            <a:avLst/>
          </a:prstGeom>
          <a:ln w="19050">
            <a:solidFill>
              <a:srgbClr val="FFB82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216C30C1-FD7D-4DC9-9C67-2DA4655C0F28}"/>
              </a:ext>
            </a:extLst>
          </p:cNvPr>
          <p:cNvSpPr/>
          <p:nvPr/>
        </p:nvSpPr>
        <p:spPr>
          <a:xfrm>
            <a:off x="1524000" y="1125538"/>
            <a:ext cx="3792538" cy="2124075"/>
          </a:xfrm>
          <a:prstGeom prst="roundRect">
            <a:avLst>
              <a:gd name="adj" fmla="val 6802"/>
            </a:avLst>
          </a:prstGeom>
          <a:noFill/>
          <a:ln w="19050">
            <a:solidFill>
              <a:srgbClr val="FFB8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形状 35">
            <a:extLst>
              <a:ext uri="{FF2B5EF4-FFF2-40B4-BE49-F238E27FC236}">
                <a16:creationId xmlns:a16="http://schemas.microsoft.com/office/drawing/2014/main" id="{F356D9AD-FB3A-43EE-BCDA-0D714D9B1568}"/>
              </a:ext>
            </a:extLst>
          </p:cNvPr>
          <p:cNvSpPr/>
          <p:nvPr/>
        </p:nvSpPr>
        <p:spPr>
          <a:xfrm>
            <a:off x="6701913" y="1310144"/>
            <a:ext cx="274800" cy="274800"/>
          </a:xfrm>
          <a:custGeom>
            <a:avLst/>
            <a:gdLst>
              <a:gd name="connsiteX0" fmla="*/ 281095 w 558812"/>
              <a:gd name="connsiteY0" fmla="*/ 428269 h 558812"/>
              <a:gd name="connsiteX1" fmla="*/ 301287 w 558812"/>
              <a:gd name="connsiteY1" fmla="*/ 448461 h 558812"/>
              <a:gd name="connsiteX2" fmla="*/ 281095 w 558812"/>
              <a:gd name="connsiteY2" fmla="*/ 468654 h 558812"/>
              <a:gd name="connsiteX3" fmla="*/ 260902 w 558812"/>
              <a:gd name="connsiteY3" fmla="*/ 448461 h 558812"/>
              <a:gd name="connsiteX4" fmla="*/ 281095 w 558812"/>
              <a:gd name="connsiteY4" fmla="*/ 428269 h 558812"/>
              <a:gd name="connsiteX5" fmla="*/ 280329 w 558812"/>
              <a:gd name="connsiteY5" fmla="*/ 94352 h 558812"/>
              <a:gd name="connsiteX6" fmla="*/ 335664 w 558812"/>
              <a:gd name="connsiteY6" fmla="*/ 155268 h 558812"/>
              <a:gd name="connsiteX7" fmla="*/ 336811 w 558812"/>
              <a:gd name="connsiteY7" fmla="*/ 170643 h 558812"/>
              <a:gd name="connsiteX8" fmla="*/ 293655 w 558812"/>
              <a:gd name="connsiteY8" fmla="*/ 392504 h 558812"/>
              <a:gd name="connsiteX9" fmla="*/ 293290 w 558812"/>
              <a:gd name="connsiteY9" fmla="*/ 392504 h 558812"/>
              <a:gd name="connsiteX10" fmla="*/ 292605 w 558812"/>
              <a:gd name="connsiteY10" fmla="*/ 397085 h 558812"/>
              <a:gd name="connsiteX11" fmla="*/ 280329 w 558812"/>
              <a:gd name="connsiteY11" fmla="*/ 408076 h 558812"/>
              <a:gd name="connsiteX12" fmla="*/ 268053 w 558812"/>
              <a:gd name="connsiteY12" fmla="*/ 397085 h 558812"/>
              <a:gd name="connsiteX13" fmla="*/ 267369 w 558812"/>
              <a:gd name="connsiteY13" fmla="*/ 392504 h 558812"/>
              <a:gd name="connsiteX14" fmla="*/ 267003 w 558812"/>
              <a:gd name="connsiteY14" fmla="*/ 392504 h 558812"/>
              <a:gd name="connsiteX15" fmla="*/ 223847 w 558812"/>
              <a:gd name="connsiteY15" fmla="*/ 170643 h 558812"/>
              <a:gd name="connsiteX16" fmla="*/ 224995 w 558812"/>
              <a:gd name="connsiteY16" fmla="*/ 155268 h 558812"/>
              <a:gd name="connsiteX17" fmla="*/ 280329 w 558812"/>
              <a:gd name="connsiteY17" fmla="*/ 94352 h 558812"/>
              <a:gd name="connsiteX18" fmla="*/ 279406 w 558812"/>
              <a:gd name="connsiteY18" fmla="*/ 62992 h 558812"/>
              <a:gd name="connsiteX19" fmla="*/ 62992 w 558812"/>
              <a:gd name="connsiteY19" fmla="*/ 279406 h 558812"/>
              <a:gd name="connsiteX20" fmla="*/ 279406 w 558812"/>
              <a:gd name="connsiteY20" fmla="*/ 495820 h 558812"/>
              <a:gd name="connsiteX21" fmla="*/ 495820 w 558812"/>
              <a:gd name="connsiteY21" fmla="*/ 279406 h 558812"/>
              <a:gd name="connsiteX22" fmla="*/ 279406 w 558812"/>
              <a:gd name="connsiteY22" fmla="*/ 62992 h 558812"/>
              <a:gd name="connsiteX23" fmla="*/ 279406 w 558812"/>
              <a:gd name="connsiteY23" fmla="*/ 0 h 558812"/>
              <a:gd name="connsiteX24" fmla="*/ 558812 w 558812"/>
              <a:gd name="connsiteY24" fmla="*/ 279406 h 558812"/>
              <a:gd name="connsiteX25" fmla="*/ 279406 w 558812"/>
              <a:gd name="connsiteY25" fmla="*/ 558812 h 558812"/>
              <a:gd name="connsiteX26" fmla="*/ 0 w 558812"/>
              <a:gd name="connsiteY26" fmla="*/ 279406 h 558812"/>
              <a:gd name="connsiteX27" fmla="*/ 279406 w 558812"/>
              <a:gd name="connsiteY27" fmla="*/ 0 h 55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8812" h="558812">
                <a:moveTo>
                  <a:pt x="281095" y="428269"/>
                </a:moveTo>
                <a:cubicBezTo>
                  <a:pt x="292247" y="428269"/>
                  <a:pt x="301287" y="437309"/>
                  <a:pt x="301287" y="448461"/>
                </a:cubicBezTo>
                <a:cubicBezTo>
                  <a:pt x="301287" y="459614"/>
                  <a:pt x="292247" y="468654"/>
                  <a:pt x="281095" y="468654"/>
                </a:cubicBezTo>
                <a:cubicBezTo>
                  <a:pt x="269943" y="468654"/>
                  <a:pt x="260902" y="459614"/>
                  <a:pt x="260902" y="448461"/>
                </a:cubicBezTo>
                <a:cubicBezTo>
                  <a:pt x="260902" y="437309"/>
                  <a:pt x="269943" y="428269"/>
                  <a:pt x="281095" y="428269"/>
                </a:cubicBezTo>
                <a:close/>
                <a:moveTo>
                  <a:pt x="280329" y="94352"/>
                </a:moveTo>
                <a:cubicBezTo>
                  <a:pt x="307624" y="94352"/>
                  <a:pt x="330397" y="120503"/>
                  <a:pt x="335664" y="155268"/>
                </a:cubicBezTo>
                <a:lnTo>
                  <a:pt x="336811" y="170643"/>
                </a:lnTo>
                <a:lnTo>
                  <a:pt x="293655" y="392504"/>
                </a:lnTo>
                <a:lnTo>
                  <a:pt x="293290" y="392504"/>
                </a:lnTo>
                <a:lnTo>
                  <a:pt x="292605" y="397085"/>
                </a:lnTo>
                <a:cubicBezTo>
                  <a:pt x="290583" y="403544"/>
                  <a:pt x="285848" y="408076"/>
                  <a:pt x="280329" y="408076"/>
                </a:cubicBezTo>
                <a:cubicBezTo>
                  <a:pt x="274811" y="408076"/>
                  <a:pt x="270076" y="403544"/>
                  <a:pt x="268053" y="397085"/>
                </a:cubicBezTo>
                <a:lnTo>
                  <a:pt x="267369" y="392504"/>
                </a:lnTo>
                <a:lnTo>
                  <a:pt x="267003" y="392504"/>
                </a:lnTo>
                <a:lnTo>
                  <a:pt x="223847" y="170643"/>
                </a:lnTo>
                <a:lnTo>
                  <a:pt x="224995" y="155268"/>
                </a:lnTo>
                <a:cubicBezTo>
                  <a:pt x="230262" y="120503"/>
                  <a:pt x="253034" y="94352"/>
                  <a:pt x="280329" y="94352"/>
                </a:cubicBezTo>
                <a:close/>
                <a:moveTo>
                  <a:pt x="279406" y="62992"/>
                </a:moveTo>
                <a:cubicBezTo>
                  <a:pt x="159884" y="62992"/>
                  <a:pt x="62992" y="159884"/>
                  <a:pt x="62992" y="279406"/>
                </a:cubicBezTo>
                <a:cubicBezTo>
                  <a:pt x="62992" y="398928"/>
                  <a:pt x="159884" y="495820"/>
                  <a:pt x="279406" y="495820"/>
                </a:cubicBezTo>
                <a:cubicBezTo>
                  <a:pt x="398928" y="495820"/>
                  <a:pt x="495820" y="398928"/>
                  <a:pt x="495820" y="279406"/>
                </a:cubicBezTo>
                <a:cubicBezTo>
                  <a:pt x="495820" y="159884"/>
                  <a:pt x="398928" y="62992"/>
                  <a:pt x="279406" y="62992"/>
                </a:cubicBezTo>
                <a:close/>
                <a:moveTo>
                  <a:pt x="279406" y="0"/>
                </a:moveTo>
                <a:cubicBezTo>
                  <a:pt x="433718" y="0"/>
                  <a:pt x="558812" y="125094"/>
                  <a:pt x="558812" y="279406"/>
                </a:cubicBezTo>
                <a:cubicBezTo>
                  <a:pt x="558812" y="433718"/>
                  <a:pt x="433718" y="558812"/>
                  <a:pt x="279406" y="558812"/>
                </a:cubicBezTo>
                <a:cubicBezTo>
                  <a:pt x="125094" y="558812"/>
                  <a:pt x="0" y="433718"/>
                  <a:pt x="0" y="279406"/>
                </a:cubicBezTo>
                <a:cubicBezTo>
                  <a:pt x="0" y="125094"/>
                  <a:pt x="125094" y="0"/>
                  <a:pt x="279406" y="0"/>
                </a:cubicBezTo>
                <a:close/>
              </a:path>
            </a:pathLst>
          </a:custGeom>
          <a:solidFill>
            <a:srgbClr val="FF21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1" name="任意多边形: 形状 40">
            <a:extLst>
              <a:ext uri="{FF2B5EF4-FFF2-40B4-BE49-F238E27FC236}">
                <a16:creationId xmlns:a16="http://schemas.microsoft.com/office/drawing/2014/main" id="{1032099A-71E1-4F1E-AD1F-542DAEC69B30}"/>
              </a:ext>
            </a:extLst>
          </p:cNvPr>
          <p:cNvSpPr/>
          <p:nvPr/>
        </p:nvSpPr>
        <p:spPr>
          <a:xfrm>
            <a:off x="6631766" y="1250486"/>
            <a:ext cx="1051734" cy="394116"/>
          </a:xfrm>
          <a:custGeom>
            <a:avLst/>
            <a:gdLst>
              <a:gd name="connsiteX0" fmla="*/ 0 w 1051734"/>
              <a:gd name="connsiteY0" fmla="*/ 197057 h 394116"/>
              <a:gd name="connsiteX1" fmla="*/ 0 w 1051734"/>
              <a:gd name="connsiteY1" fmla="*/ 197058 h 394116"/>
              <a:gd name="connsiteX2" fmla="*/ 0 w 1051734"/>
              <a:gd name="connsiteY2" fmla="*/ 197058 h 394116"/>
              <a:gd name="connsiteX3" fmla="*/ 208977 w 1051734"/>
              <a:gd name="connsiteY3" fmla="*/ 30115 h 394116"/>
              <a:gd name="connsiteX4" fmla="*/ 42035 w 1051734"/>
              <a:gd name="connsiteY4" fmla="*/ 197057 h 394116"/>
              <a:gd name="connsiteX5" fmla="*/ 208977 w 1051734"/>
              <a:gd name="connsiteY5" fmla="*/ 363999 h 394116"/>
              <a:gd name="connsiteX6" fmla="*/ 375919 w 1051734"/>
              <a:gd name="connsiteY6" fmla="*/ 197057 h 394116"/>
              <a:gd name="connsiteX7" fmla="*/ 208977 w 1051734"/>
              <a:gd name="connsiteY7" fmla="*/ 30115 h 394116"/>
              <a:gd name="connsiteX8" fmla="*/ 197058 w 1051734"/>
              <a:gd name="connsiteY8" fmla="*/ 0 h 394116"/>
              <a:gd name="connsiteX9" fmla="*/ 854676 w 1051734"/>
              <a:gd name="connsiteY9" fmla="*/ 0 h 394116"/>
              <a:gd name="connsiteX10" fmla="*/ 1051734 w 1051734"/>
              <a:gd name="connsiteY10" fmla="*/ 197058 h 394116"/>
              <a:gd name="connsiteX11" fmla="*/ 1051733 w 1051734"/>
              <a:gd name="connsiteY11" fmla="*/ 197058 h 394116"/>
              <a:gd name="connsiteX12" fmla="*/ 854675 w 1051734"/>
              <a:gd name="connsiteY12" fmla="*/ 394116 h 394116"/>
              <a:gd name="connsiteX13" fmla="*/ 197058 w 1051734"/>
              <a:gd name="connsiteY13" fmla="*/ 394115 h 394116"/>
              <a:gd name="connsiteX14" fmla="*/ 15486 w 1051734"/>
              <a:gd name="connsiteY14" fmla="*/ 273761 h 394116"/>
              <a:gd name="connsiteX15" fmla="*/ 0 w 1051734"/>
              <a:gd name="connsiteY15" fmla="*/ 197058 h 394116"/>
              <a:gd name="connsiteX16" fmla="*/ 15486 w 1051734"/>
              <a:gd name="connsiteY16" fmla="*/ 120354 h 394116"/>
              <a:gd name="connsiteX17" fmla="*/ 197058 w 1051734"/>
              <a:gd name="connsiteY17" fmla="*/ 0 h 39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1734" h="394116">
                <a:moveTo>
                  <a:pt x="0" y="197057"/>
                </a:moveTo>
                <a:lnTo>
                  <a:pt x="0" y="197058"/>
                </a:lnTo>
                <a:lnTo>
                  <a:pt x="0" y="197058"/>
                </a:lnTo>
                <a:close/>
                <a:moveTo>
                  <a:pt x="208977" y="30115"/>
                </a:moveTo>
                <a:cubicBezTo>
                  <a:pt x="116777" y="30115"/>
                  <a:pt x="42035" y="104857"/>
                  <a:pt x="42035" y="197057"/>
                </a:cubicBezTo>
                <a:cubicBezTo>
                  <a:pt x="42035" y="289257"/>
                  <a:pt x="116777" y="363999"/>
                  <a:pt x="208977" y="363999"/>
                </a:cubicBezTo>
                <a:cubicBezTo>
                  <a:pt x="301177" y="363999"/>
                  <a:pt x="375919" y="289257"/>
                  <a:pt x="375919" y="197057"/>
                </a:cubicBezTo>
                <a:cubicBezTo>
                  <a:pt x="375919" y="104857"/>
                  <a:pt x="301177" y="30115"/>
                  <a:pt x="208977" y="30115"/>
                </a:cubicBezTo>
                <a:close/>
                <a:moveTo>
                  <a:pt x="197058" y="0"/>
                </a:moveTo>
                <a:lnTo>
                  <a:pt x="854676" y="0"/>
                </a:lnTo>
                <a:cubicBezTo>
                  <a:pt x="963508" y="0"/>
                  <a:pt x="1051734" y="88226"/>
                  <a:pt x="1051734" y="197058"/>
                </a:cubicBezTo>
                <a:lnTo>
                  <a:pt x="1051733" y="197058"/>
                </a:lnTo>
                <a:cubicBezTo>
                  <a:pt x="1051733" y="305890"/>
                  <a:pt x="963507" y="394116"/>
                  <a:pt x="854675" y="394116"/>
                </a:cubicBezTo>
                <a:lnTo>
                  <a:pt x="197058" y="394115"/>
                </a:lnTo>
                <a:cubicBezTo>
                  <a:pt x="115434" y="394115"/>
                  <a:pt x="45401" y="344488"/>
                  <a:pt x="15486" y="273761"/>
                </a:cubicBezTo>
                <a:lnTo>
                  <a:pt x="0" y="197058"/>
                </a:lnTo>
                <a:lnTo>
                  <a:pt x="15486" y="120354"/>
                </a:lnTo>
                <a:cubicBezTo>
                  <a:pt x="45401" y="49627"/>
                  <a:pt x="115434" y="0"/>
                  <a:pt x="197058" y="0"/>
                </a:cubicBezTo>
                <a:close/>
              </a:path>
            </a:pathLst>
          </a:custGeom>
          <a:solidFill>
            <a:srgbClr val="FF211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32000" rtlCol="0" anchor="ctr">
            <a:noAutofit/>
          </a:bodyPr>
          <a:lstStyle/>
          <a:p>
            <a:pPr algn="ctr"/>
            <a:r>
              <a:rPr lang="zh-CN" altLang="en-US" sz="1400" dirty="0">
                <a:latin typeface="思源黑体 CN Regular" panose="020B0500000000000000" pitchFamily="34" charset="-122"/>
                <a:ea typeface="思源黑体 CN Regular" panose="020B0500000000000000" pitchFamily="34" charset="-122"/>
              </a:rPr>
              <a:t>结果</a:t>
            </a:r>
          </a:p>
        </p:txBody>
      </p:sp>
      <p:sp>
        <p:nvSpPr>
          <p:cNvPr id="23" name="矩形: 圆角 22">
            <a:extLst>
              <a:ext uri="{FF2B5EF4-FFF2-40B4-BE49-F238E27FC236}">
                <a16:creationId xmlns:a16="http://schemas.microsoft.com/office/drawing/2014/main" id="{38D7AB2B-DABA-4AE0-860B-3F7077FBC107}"/>
              </a:ext>
            </a:extLst>
          </p:cNvPr>
          <p:cNvSpPr/>
          <p:nvPr/>
        </p:nvSpPr>
        <p:spPr>
          <a:xfrm>
            <a:off x="6866436" y="2219846"/>
            <a:ext cx="2319928" cy="394115"/>
          </a:xfrm>
          <a:prstGeom prst="roundRect">
            <a:avLst/>
          </a:prstGeom>
          <a:solidFill>
            <a:srgbClr val="FF2115"/>
          </a:solidFill>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r>
              <a:rPr lang="zh-CN" altLang="en-US" sz="1400" dirty="0">
                <a:latin typeface="思源黑体 CN Regular" panose="020B0500000000000000" pitchFamily="34" charset="-122"/>
                <a:ea typeface="思源黑体 CN Regular" panose="020B0500000000000000" pitchFamily="34" charset="-122"/>
              </a:rPr>
              <a:t>后期用户流失</a:t>
            </a:r>
          </a:p>
        </p:txBody>
      </p:sp>
      <p:sp>
        <p:nvSpPr>
          <p:cNvPr id="24" name="矩形: 圆角 23">
            <a:extLst>
              <a:ext uri="{FF2B5EF4-FFF2-40B4-BE49-F238E27FC236}">
                <a16:creationId xmlns:a16="http://schemas.microsoft.com/office/drawing/2014/main" id="{318D98C5-64FD-4993-B405-38F5FD11AF1A}"/>
              </a:ext>
            </a:extLst>
          </p:cNvPr>
          <p:cNvSpPr/>
          <p:nvPr/>
        </p:nvSpPr>
        <p:spPr>
          <a:xfrm>
            <a:off x="6866436" y="2712388"/>
            <a:ext cx="2319928" cy="394115"/>
          </a:xfrm>
          <a:prstGeom prst="roundRect">
            <a:avLst/>
          </a:prstGeom>
          <a:solidFill>
            <a:srgbClr val="FF2115"/>
          </a:solidFill>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r>
              <a:rPr lang="zh-CN" altLang="en-US" sz="1400" dirty="0">
                <a:latin typeface="思源黑体 CN Regular" panose="020B0500000000000000" pitchFamily="34" charset="-122"/>
                <a:ea typeface="思源黑体 CN Regular" panose="020B0500000000000000" pitchFamily="34" charset="-122"/>
              </a:rPr>
              <a:t>厂商难获利</a:t>
            </a:r>
          </a:p>
        </p:txBody>
      </p:sp>
      <p:sp>
        <p:nvSpPr>
          <p:cNvPr id="26" name="文本框 25">
            <a:extLst>
              <a:ext uri="{FF2B5EF4-FFF2-40B4-BE49-F238E27FC236}">
                <a16:creationId xmlns:a16="http://schemas.microsoft.com/office/drawing/2014/main" id="{E1A1C0E5-FB2E-4B98-81FB-107E4AE5E38A}"/>
              </a:ext>
            </a:extLst>
          </p:cNvPr>
          <p:cNvSpPr txBox="1"/>
          <p:nvPr/>
        </p:nvSpPr>
        <p:spPr>
          <a:xfrm>
            <a:off x="999708" y="3456923"/>
            <a:ext cx="10200572" cy="2496004"/>
          </a:xfrm>
          <a:prstGeom prst="rect">
            <a:avLst/>
          </a:prstGeom>
          <a:noFill/>
        </p:spPr>
        <p:txBody>
          <a:bodyPr wrap="square">
            <a:spAutoFit/>
          </a:bodyPr>
          <a:lstStyle/>
          <a:p>
            <a:pPr marR="0" lvl="0" algn="l" defTabSz="914400" rtl="0" eaLnBrk="1" fontAlgn="auto" latinLnBrk="0" hangingPunct="1">
              <a:lnSpc>
                <a:spcPts val="2100"/>
              </a:lnSpc>
              <a:spcBef>
                <a:spcPts val="0"/>
              </a:spcBef>
              <a:spcAft>
                <a:spcPts val="0"/>
              </a:spcAft>
              <a:buClrTx/>
              <a:buSzTx/>
              <a:tabLst/>
              <a:defRPr/>
            </a:pPr>
            <a:r>
              <a:rPr kumimoji="1" lang="zh-CN" altLang="en-US" sz="1400" b="1"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建议：</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前期通过“网赚”为内容吸引用户，后期通过内容辅助“网赚”</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360000" marR="0" lvl="0" algn="l" defTabSz="914400" rtl="0" eaLnBrk="1" fontAlgn="auto" latinLnBrk="0" hangingPunct="1">
              <a:lnSpc>
                <a:spcPts val="21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产品名字：利用关键词突出重点，明确产品和“真钱”有关的，例如“</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earn money</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real money</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”。同时可以突出赚钱方式，比如产品是纯网赚产品，那么可以通过名字的关键词“</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Task</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”告知玩家赚钱的方式。</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360000" marR="0" lvl="0" algn="l" defTabSz="914400" rtl="0" eaLnBrk="1" fontAlgn="auto" latinLnBrk="0" hangingPunct="1">
              <a:lnSpc>
                <a:spcPts val="21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前期内容简单：初期为了让用户理解产品玩法，并且提高用户参与度，</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内设置的内容必须相对简单，减少玩家理解成本。</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360000" marR="0" lvl="0" algn="l" defTabSz="914400" rtl="0" eaLnBrk="1" fontAlgn="auto" latinLnBrk="0" hangingPunct="1">
              <a:lnSpc>
                <a:spcPts val="21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惊喜礼品加入：前期可以通过小额真金或者小价值的礼品添加，让玩家在早期过程中就可以获得正面反馈。</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360000" marR="0" lvl="0" algn="l" defTabSz="914400" rtl="0" eaLnBrk="1" fontAlgn="auto" latinLnBrk="0" hangingPunct="1">
              <a:lnSpc>
                <a:spcPts val="2100"/>
              </a:lnSpc>
              <a:spcBef>
                <a:spcPts val="0"/>
              </a:spcBef>
              <a:spcAft>
                <a:spcPts val="0"/>
              </a:spcAft>
              <a:buClrTx/>
              <a:buSzTx/>
              <a:tabLst/>
              <a:defRPr/>
            </a:pP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360000" marR="0" lvl="0" algn="l" defTabSz="914400" rtl="0" eaLnBrk="1" fontAlgn="auto" latinLnBrk="0" hangingPunct="1">
              <a:lnSpc>
                <a:spcPts val="21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内容创新：在用户对产品有基本认知后，可以逐步提升内容的丰富性，通过变量的加入（如添加新的赚取任务或者是丰富的融合玩法）提高产品内容的竞争优势。</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360000" marR="0" lvl="0" algn="l" defTabSz="914400" rtl="0" eaLnBrk="1" fontAlgn="auto" latinLnBrk="0" hangingPunct="1">
              <a:lnSpc>
                <a:spcPts val="2100"/>
              </a:lnSpc>
              <a:spcBef>
                <a:spcPts val="0"/>
              </a:spcBef>
              <a:spcAft>
                <a:spcPts val="0"/>
              </a:spcAft>
              <a:buClrTx/>
              <a:buSzTx/>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长线运营活动：积极策划各种节日性或者限时性的活动，通过各种奖励刺激玩家，提升玩家活跃度以及留存。</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3" name="矩形: 圆角 2">
            <a:extLst>
              <a:ext uri="{FF2B5EF4-FFF2-40B4-BE49-F238E27FC236}">
                <a16:creationId xmlns:a16="http://schemas.microsoft.com/office/drawing/2014/main" id="{F61BCBB5-829B-40F7-BCD9-CC7FD598107C}"/>
              </a:ext>
            </a:extLst>
          </p:cNvPr>
          <p:cNvSpPr/>
          <p:nvPr/>
        </p:nvSpPr>
        <p:spPr>
          <a:xfrm>
            <a:off x="1062318" y="3766953"/>
            <a:ext cx="349623" cy="1027235"/>
          </a:xfrm>
          <a:prstGeom prst="roundRect">
            <a:avLst/>
          </a:prstGeom>
          <a:solidFill>
            <a:srgbClr val="FFB82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400" dirty="0">
                <a:latin typeface="思源黑体 CN Regular" panose="020B0500000000000000" pitchFamily="34" charset="-122"/>
                <a:ea typeface="思源黑体 CN Regular" panose="020B0500000000000000" pitchFamily="34" charset="-122"/>
              </a:rPr>
              <a:t>前期获客</a:t>
            </a:r>
          </a:p>
        </p:txBody>
      </p:sp>
      <p:sp>
        <p:nvSpPr>
          <p:cNvPr id="25" name="矩形: 圆角 24">
            <a:extLst>
              <a:ext uri="{FF2B5EF4-FFF2-40B4-BE49-F238E27FC236}">
                <a16:creationId xmlns:a16="http://schemas.microsoft.com/office/drawing/2014/main" id="{0666EC96-C7F9-4E69-A212-1D9887E1989B}"/>
              </a:ext>
            </a:extLst>
          </p:cNvPr>
          <p:cNvSpPr/>
          <p:nvPr/>
        </p:nvSpPr>
        <p:spPr>
          <a:xfrm>
            <a:off x="1062318" y="5104218"/>
            <a:ext cx="349623" cy="842683"/>
          </a:xfrm>
          <a:prstGeom prst="roundRect">
            <a:avLst/>
          </a:prstGeom>
          <a:solidFill>
            <a:srgbClr val="FFB82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400" dirty="0">
                <a:latin typeface="思源黑体 CN Regular" panose="020B0500000000000000" pitchFamily="34" charset="-122"/>
                <a:ea typeface="思源黑体 CN Regular" panose="020B0500000000000000" pitchFamily="34" charset="-122"/>
              </a:rPr>
              <a:t>后期留存</a:t>
            </a:r>
          </a:p>
        </p:txBody>
      </p:sp>
    </p:spTree>
    <p:extLst>
      <p:ext uri="{BB962C8B-B14F-4D97-AF65-F5344CB8AC3E}">
        <p14:creationId xmlns:p14="http://schemas.microsoft.com/office/powerpoint/2010/main" val="4254221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30B9C065-796D-4653-BBAF-6E96475B693C}"/>
              </a:ext>
            </a:extLst>
          </p:cNvPr>
          <p:cNvSpPr txBox="1"/>
          <p:nvPr/>
        </p:nvSpPr>
        <p:spPr>
          <a:xfrm>
            <a:off x="1206148" y="619278"/>
            <a:ext cx="107198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厂商在设计产品的时候需要以建立玩家对于网赚产品的信任感为目标进行提现数值、广告位等内容的设计</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nvGrpSpPr>
          <p:cNvPr id="50" name="组合 49">
            <a:extLst>
              <a:ext uri="{FF2B5EF4-FFF2-40B4-BE49-F238E27FC236}">
                <a16:creationId xmlns:a16="http://schemas.microsoft.com/office/drawing/2014/main" id="{8BA0B55C-67BB-424C-AD2B-5F64CA6D0F96}"/>
              </a:ext>
            </a:extLst>
          </p:cNvPr>
          <p:cNvGrpSpPr/>
          <p:nvPr/>
        </p:nvGrpSpPr>
        <p:grpSpPr>
          <a:xfrm>
            <a:off x="3659697" y="1358900"/>
            <a:ext cx="4872606" cy="1409700"/>
            <a:chOff x="3678635" y="1358900"/>
            <a:chExt cx="4872606" cy="1409700"/>
          </a:xfrm>
        </p:grpSpPr>
        <p:sp>
          <p:nvSpPr>
            <p:cNvPr id="3" name="矩形: 圆角 2">
              <a:extLst>
                <a:ext uri="{FF2B5EF4-FFF2-40B4-BE49-F238E27FC236}">
                  <a16:creationId xmlns:a16="http://schemas.microsoft.com/office/drawing/2014/main" id="{6096443A-5454-4D2D-A6C7-1B7F67D36493}"/>
                </a:ext>
              </a:extLst>
            </p:cNvPr>
            <p:cNvSpPr/>
            <p:nvPr/>
          </p:nvSpPr>
          <p:spPr>
            <a:xfrm>
              <a:off x="3678635" y="1358900"/>
              <a:ext cx="1800000" cy="1409700"/>
            </a:xfrm>
            <a:prstGeom prst="roundRect">
              <a:avLst/>
            </a:prstGeom>
            <a:solidFill>
              <a:srgbClr val="FFB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Regular" panose="020B0500000000000000" pitchFamily="34" charset="-122"/>
                  <a:ea typeface="思源黑体 CN Regular" panose="020B0500000000000000" pitchFamily="34" charset="-122"/>
                </a:rPr>
                <a:t>用户</a:t>
              </a:r>
              <a:endParaRPr lang="en-US" altLang="zh-CN" sz="1400" dirty="0">
                <a:latin typeface="思源黑体 CN Regular" panose="020B0500000000000000" pitchFamily="34" charset="-122"/>
                <a:ea typeface="思源黑体 CN Regular" panose="020B0500000000000000" pitchFamily="34" charset="-122"/>
              </a:endParaRPr>
            </a:p>
            <a:p>
              <a:pPr algn="ctr"/>
              <a:r>
                <a:rPr lang="zh-CN" altLang="en-US" sz="1400" dirty="0">
                  <a:latin typeface="思源黑体 CN Regular" panose="020B0500000000000000" pitchFamily="34" charset="-122"/>
                  <a:ea typeface="思源黑体 CN Regular" panose="020B0500000000000000" pitchFamily="34" charset="-122"/>
                </a:rPr>
                <a:t>希望获得真金奖励</a:t>
              </a:r>
            </a:p>
          </p:txBody>
        </p:sp>
        <p:sp>
          <p:nvSpPr>
            <p:cNvPr id="25" name="矩形: 圆角 24">
              <a:extLst>
                <a:ext uri="{FF2B5EF4-FFF2-40B4-BE49-F238E27FC236}">
                  <a16:creationId xmlns:a16="http://schemas.microsoft.com/office/drawing/2014/main" id="{6351D4A8-CF71-48AA-87DA-A868CB2C7073}"/>
                </a:ext>
              </a:extLst>
            </p:cNvPr>
            <p:cNvSpPr/>
            <p:nvPr/>
          </p:nvSpPr>
          <p:spPr>
            <a:xfrm>
              <a:off x="6751241" y="1358900"/>
              <a:ext cx="1800000" cy="1409700"/>
            </a:xfrm>
            <a:prstGeom prst="roundRect">
              <a:avLst/>
            </a:prstGeom>
            <a:solidFill>
              <a:srgbClr val="3DB2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Regular" panose="020B0500000000000000" pitchFamily="34" charset="-122"/>
                  <a:ea typeface="思源黑体 CN Regular" panose="020B0500000000000000" pitchFamily="34" charset="-122"/>
                </a:rPr>
                <a:t>厂商</a:t>
              </a:r>
              <a:endParaRPr lang="en-US" altLang="zh-CN" sz="1400" dirty="0">
                <a:latin typeface="思源黑体 CN Regular" panose="020B0500000000000000" pitchFamily="34" charset="-122"/>
                <a:ea typeface="思源黑体 CN Regular" panose="020B0500000000000000" pitchFamily="34" charset="-122"/>
              </a:endParaRPr>
            </a:p>
            <a:p>
              <a:pPr algn="ctr"/>
              <a:r>
                <a:rPr lang="zh-CN" altLang="en-US" sz="1400" dirty="0">
                  <a:latin typeface="思源黑体 CN Regular" panose="020B0500000000000000" pitchFamily="34" charset="-122"/>
                  <a:ea typeface="思源黑体 CN Regular" panose="020B0500000000000000" pitchFamily="34" charset="-122"/>
                </a:rPr>
                <a:t>获得更多的盈利</a:t>
              </a:r>
            </a:p>
          </p:txBody>
        </p:sp>
      </p:grpSp>
      <p:grpSp>
        <p:nvGrpSpPr>
          <p:cNvPr id="11" name="组合 10">
            <a:extLst>
              <a:ext uri="{FF2B5EF4-FFF2-40B4-BE49-F238E27FC236}">
                <a16:creationId xmlns:a16="http://schemas.microsoft.com/office/drawing/2014/main" id="{B4DE7DD0-D319-46FE-9721-696691D6EC70}"/>
              </a:ext>
            </a:extLst>
          </p:cNvPr>
          <p:cNvGrpSpPr/>
          <p:nvPr/>
        </p:nvGrpSpPr>
        <p:grpSpPr>
          <a:xfrm>
            <a:off x="8982300" y="1358900"/>
            <a:ext cx="1800000" cy="1409700"/>
            <a:chOff x="8859044" y="1119654"/>
            <a:chExt cx="2063665" cy="1409700"/>
          </a:xfrm>
        </p:grpSpPr>
        <p:sp>
          <p:nvSpPr>
            <p:cNvPr id="4" name="矩形: 圆角 3">
              <a:extLst>
                <a:ext uri="{FF2B5EF4-FFF2-40B4-BE49-F238E27FC236}">
                  <a16:creationId xmlns:a16="http://schemas.microsoft.com/office/drawing/2014/main" id="{93E1C37C-4FF7-4E6A-824A-1651471FE0EB}"/>
                </a:ext>
              </a:extLst>
            </p:cNvPr>
            <p:cNvSpPr/>
            <p:nvPr/>
          </p:nvSpPr>
          <p:spPr>
            <a:xfrm>
              <a:off x="8859044" y="1119654"/>
              <a:ext cx="2063665" cy="381000"/>
            </a:xfrm>
            <a:prstGeom prst="roundRect">
              <a:avLst/>
            </a:prstGeom>
            <a:solidFill>
              <a:srgbClr val="3D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Regular" panose="020B0500000000000000" pitchFamily="34" charset="-122"/>
                  <a:ea typeface="思源黑体 CN Regular" panose="020B0500000000000000" pitchFamily="34" charset="-122"/>
                </a:rPr>
                <a:t>减少奖励金额</a:t>
              </a:r>
            </a:p>
          </p:txBody>
        </p:sp>
        <p:sp>
          <p:nvSpPr>
            <p:cNvPr id="26" name="矩形: 圆角 25">
              <a:extLst>
                <a:ext uri="{FF2B5EF4-FFF2-40B4-BE49-F238E27FC236}">
                  <a16:creationId xmlns:a16="http://schemas.microsoft.com/office/drawing/2014/main" id="{7E7C49A3-2C99-456D-A589-07BEED0FDAF7}"/>
                </a:ext>
              </a:extLst>
            </p:cNvPr>
            <p:cNvSpPr/>
            <p:nvPr/>
          </p:nvSpPr>
          <p:spPr>
            <a:xfrm>
              <a:off x="8859044" y="1634004"/>
              <a:ext cx="2063665" cy="381000"/>
            </a:xfrm>
            <a:prstGeom prst="roundRect">
              <a:avLst/>
            </a:prstGeom>
            <a:solidFill>
              <a:srgbClr val="3D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Regular" panose="020B0500000000000000" pitchFamily="34" charset="-122"/>
                  <a:ea typeface="思源黑体 CN Regular" panose="020B0500000000000000" pitchFamily="34" charset="-122"/>
                </a:rPr>
                <a:t>设置高提现门槛</a:t>
              </a:r>
            </a:p>
          </p:txBody>
        </p:sp>
        <p:sp>
          <p:nvSpPr>
            <p:cNvPr id="27" name="矩形: 圆角 26">
              <a:extLst>
                <a:ext uri="{FF2B5EF4-FFF2-40B4-BE49-F238E27FC236}">
                  <a16:creationId xmlns:a16="http://schemas.microsoft.com/office/drawing/2014/main" id="{E0F7937F-86EE-4B32-BA53-43EF07D22E9E}"/>
                </a:ext>
              </a:extLst>
            </p:cNvPr>
            <p:cNvSpPr/>
            <p:nvPr/>
          </p:nvSpPr>
          <p:spPr>
            <a:xfrm>
              <a:off x="8859044" y="2148354"/>
              <a:ext cx="2063665" cy="381000"/>
            </a:xfrm>
            <a:prstGeom prst="roundRect">
              <a:avLst/>
            </a:prstGeom>
            <a:solidFill>
              <a:srgbClr val="3DB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Regular" panose="020B0500000000000000" pitchFamily="34" charset="-122"/>
                  <a:ea typeface="思源黑体 CN Regular" panose="020B0500000000000000" pitchFamily="34" charset="-122"/>
                </a:rPr>
                <a:t>增设大量广告点位</a:t>
              </a:r>
            </a:p>
          </p:txBody>
        </p:sp>
      </p:grpSp>
      <p:grpSp>
        <p:nvGrpSpPr>
          <p:cNvPr id="10" name="组合 9">
            <a:extLst>
              <a:ext uri="{FF2B5EF4-FFF2-40B4-BE49-F238E27FC236}">
                <a16:creationId xmlns:a16="http://schemas.microsoft.com/office/drawing/2014/main" id="{1DC8BDBF-E336-42B5-B93E-0320F1F8B528}"/>
              </a:ext>
            </a:extLst>
          </p:cNvPr>
          <p:cNvGrpSpPr/>
          <p:nvPr/>
        </p:nvGrpSpPr>
        <p:grpSpPr>
          <a:xfrm>
            <a:off x="1422400" y="1358900"/>
            <a:ext cx="1800000" cy="1409700"/>
            <a:chOff x="1180306" y="1184057"/>
            <a:chExt cx="2248549" cy="1409700"/>
          </a:xfrm>
        </p:grpSpPr>
        <p:sp>
          <p:nvSpPr>
            <p:cNvPr id="28" name="矩形: 圆角 27">
              <a:extLst>
                <a:ext uri="{FF2B5EF4-FFF2-40B4-BE49-F238E27FC236}">
                  <a16:creationId xmlns:a16="http://schemas.microsoft.com/office/drawing/2014/main" id="{3A573129-7599-456F-BF1A-7407636C3A08}"/>
                </a:ext>
              </a:extLst>
            </p:cNvPr>
            <p:cNvSpPr/>
            <p:nvPr/>
          </p:nvSpPr>
          <p:spPr>
            <a:xfrm>
              <a:off x="1180306" y="1184057"/>
              <a:ext cx="2248549" cy="381000"/>
            </a:xfrm>
            <a:prstGeom prst="roundRect">
              <a:avLst/>
            </a:prstGeom>
            <a:solidFill>
              <a:srgbClr val="FFB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Regular" panose="020B0500000000000000" pitchFamily="34" charset="-122"/>
                  <a:ea typeface="思源黑体 CN Regular" panose="020B0500000000000000" pitchFamily="34" charset="-122"/>
                </a:rPr>
                <a:t>希望得到大额奖励</a:t>
              </a:r>
            </a:p>
          </p:txBody>
        </p:sp>
        <p:sp>
          <p:nvSpPr>
            <p:cNvPr id="29" name="矩形: 圆角 28">
              <a:extLst>
                <a:ext uri="{FF2B5EF4-FFF2-40B4-BE49-F238E27FC236}">
                  <a16:creationId xmlns:a16="http://schemas.microsoft.com/office/drawing/2014/main" id="{576C8CF1-245A-4634-8B5B-7EC37A3ED00B}"/>
                </a:ext>
              </a:extLst>
            </p:cNvPr>
            <p:cNvSpPr/>
            <p:nvPr/>
          </p:nvSpPr>
          <p:spPr>
            <a:xfrm>
              <a:off x="1180306" y="1698407"/>
              <a:ext cx="2248549" cy="381000"/>
            </a:xfrm>
            <a:prstGeom prst="roundRect">
              <a:avLst/>
            </a:prstGeom>
            <a:solidFill>
              <a:srgbClr val="FFB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Regular" panose="020B0500000000000000" pitchFamily="34" charset="-122"/>
                  <a:ea typeface="思源黑体 CN Regular" panose="020B0500000000000000" pitchFamily="34" charset="-122"/>
                </a:rPr>
                <a:t>希望无门槛</a:t>
              </a:r>
              <a:r>
                <a:rPr lang="zh-CN" altLang="en-US" sz="1400">
                  <a:latin typeface="思源黑体 CN Regular" panose="020B0500000000000000" pitchFamily="34" charset="-122"/>
                  <a:ea typeface="思源黑体 CN Regular" panose="020B0500000000000000" pitchFamily="34" charset="-122"/>
                </a:rPr>
                <a:t>提现</a:t>
              </a:r>
              <a:endParaRPr lang="en-US" altLang="zh-CN" sz="1400">
                <a:latin typeface="思源黑体 CN Regular" panose="020B0500000000000000" pitchFamily="34" charset="-122"/>
                <a:ea typeface="思源黑体 CN Regular" panose="020B0500000000000000" pitchFamily="34" charset="-122"/>
              </a:endParaRPr>
            </a:p>
          </p:txBody>
        </p:sp>
        <p:sp>
          <p:nvSpPr>
            <p:cNvPr id="30" name="矩形: 圆角 29">
              <a:extLst>
                <a:ext uri="{FF2B5EF4-FFF2-40B4-BE49-F238E27FC236}">
                  <a16:creationId xmlns:a16="http://schemas.microsoft.com/office/drawing/2014/main" id="{B4A36671-8CD7-4BA3-B14A-5EF85398628F}"/>
                </a:ext>
              </a:extLst>
            </p:cNvPr>
            <p:cNvSpPr/>
            <p:nvPr/>
          </p:nvSpPr>
          <p:spPr>
            <a:xfrm>
              <a:off x="1180306" y="2212757"/>
              <a:ext cx="2248549" cy="381000"/>
            </a:xfrm>
            <a:prstGeom prst="roundRect">
              <a:avLst/>
            </a:prstGeom>
            <a:solidFill>
              <a:srgbClr val="FFB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Regular" panose="020B0500000000000000" pitchFamily="34" charset="-122"/>
                  <a:ea typeface="思源黑体 CN Regular" panose="020B0500000000000000" pitchFamily="34" charset="-122"/>
                </a:rPr>
                <a:t>更流畅的游戏体验</a:t>
              </a:r>
            </a:p>
          </p:txBody>
        </p:sp>
      </p:grpSp>
      <p:cxnSp>
        <p:nvCxnSpPr>
          <p:cNvPr id="15" name="直接箭头连接符 14">
            <a:extLst>
              <a:ext uri="{FF2B5EF4-FFF2-40B4-BE49-F238E27FC236}">
                <a16:creationId xmlns:a16="http://schemas.microsoft.com/office/drawing/2014/main" id="{0E99D57E-F538-4404-ABE4-F3A8C519E4F9}"/>
              </a:ext>
            </a:extLst>
          </p:cNvPr>
          <p:cNvCxnSpPr>
            <a:cxnSpLocks/>
            <a:stCxn id="3" idx="1"/>
            <a:endCxn id="28" idx="3"/>
          </p:cNvCxnSpPr>
          <p:nvPr/>
        </p:nvCxnSpPr>
        <p:spPr>
          <a:xfrm flipH="1" flipV="1">
            <a:off x="3222400" y="1549400"/>
            <a:ext cx="437297" cy="514350"/>
          </a:xfrm>
          <a:prstGeom prst="straightConnector1">
            <a:avLst/>
          </a:prstGeom>
          <a:ln w="12700">
            <a:solidFill>
              <a:srgbClr val="FFB82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3BB9076E-6B70-4B5F-84C2-63A54C5787D4}"/>
              </a:ext>
            </a:extLst>
          </p:cNvPr>
          <p:cNvCxnSpPr>
            <a:cxnSpLocks/>
            <a:stCxn id="3" idx="1"/>
            <a:endCxn id="29" idx="3"/>
          </p:cNvCxnSpPr>
          <p:nvPr/>
        </p:nvCxnSpPr>
        <p:spPr>
          <a:xfrm flipH="1">
            <a:off x="3222400" y="2063750"/>
            <a:ext cx="437297" cy="0"/>
          </a:xfrm>
          <a:prstGeom prst="straightConnector1">
            <a:avLst/>
          </a:prstGeom>
          <a:ln w="12700">
            <a:solidFill>
              <a:srgbClr val="FFB82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3922FE3F-4E66-410B-90CC-C1A7CBCC87E0}"/>
              </a:ext>
            </a:extLst>
          </p:cNvPr>
          <p:cNvCxnSpPr>
            <a:cxnSpLocks/>
            <a:stCxn id="3" idx="1"/>
            <a:endCxn id="30" idx="3"/>
          </p:cNvCxnSpPr>
          <p:nvPr/>
        </p:nvCxnSpPr>
        <p:spPr>
          <a:xfrm flipH="1">
            <a:off x="3222400" y="2063750"/>
            <a:ext cx="437297" cy="514350"/>
          </a:xfrm>
          <a:prstGeom prst="straightConnector1">
            <a:avLst/>
          </a:prstGeom>
          <a:ln w="12700">
            <a:solidFill>
              <a:srgbClr val="FFB82F"/>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0C9BC099-9CA0-40C8-A13F-036EE2E1FA86}"/>
              </a:ext>
            </a:extLst>
          </p:cNvPr>
          <p:cNvCxnSpPr>
            <a:stCxn id="25" idx="3"/>
            <a:endCxn id="4" idx="1"/>
          </p:cNvCxnSpPr>
          <p:nvPr/>
        </p:nvCxnSpPr>
        <p:spPr>
          <a:xfrm flipV="1">
            <a:off x="8532303" y="1549400"/>
            <a:ext cx="449997" cy="514350"/>
          </a:xfrm>
          <a:prstGeom prst="straightConnector1">
            <a:avLst/>
          </a:prstGeom>
          <a:ln>
            <a:solidFill>
              <a:srgbClr val="3DB2FF"/>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A5461799-FEF1-4A63-8495-645195A1F0FC}"/>
              </a:ext>
            </a:extLst>
          </p:cNvPr>
          <p:cNvCxnSpPr>
            <a:stCxn id="25" idx="3"/>
            <a:endCxn id="26" idx="1"/>
          </p:cNvCxnSpPr>
          <p:nvPr/>
        </p:nvCxnSpPr>
        <p:spPr>
          <a:xfrm>
            <a:off x="8532303" y="2063750"/>
            <a:ext cx="449997" cy="0"/>
          </a:xfrm>
          <a:prstGeom prst="straightConnector1">
            <a:avLst/>
          </a:prstGeom>
          <a:ln>
            <a:solidFill>
              <a:srgbClr val="3DB2FF"/>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82D82DE4-A864-4F51-B452-E758A906B8E5}"/>
              </a:ext>
            </a:extLst>
          </p:cNvPr>
          <p:cNvCxnSpPr>
            <a:stCxn id="25" idx="3"/>
            <a:endCxn id="27" idx="1"/>
          </p:cNvCxnSpPr>
          <p:nvPr/>
        </p:nvCxnSpPr>
        <p:spPr>
          <a:xfrm>
            <a:off x="8532303" y="2063750"/>
            <a:ext cx="449997" cy="514350"/>
          </a:xfrm>
          <a:prstGeom prst="straightConnector1">
            <a:avLst/>
          </a:prstGeom>
          <a:ln>
            <a:solidFill>
              <a:srgbClr val="3DB2FF"/>
            </a:solidFill>
            <a:tailEnd type="triangle"/>
          </a:ln>
        </p:spPr>
        <p:style>
          <a:lnRef idx="1">
            <a:schemeClr val="accent1"/>
          </a:lnRef>
          <a:fillRef idx="0">
            <a:schemeClr val="accent1"/>
          </a:fillRef>
          <a:effectRef idx="0">
            <a:schemeClr val="accent1"/>
          </a:effectRef>
          <a:fontRef idx="minor">
            <a:schemeClr val="tx1"/>
          </a:fontRef>
        </p:style>
      </p:cxnSp>
      <p:sp>
        <p:nvSpPr>
          <p:cNvPr id="48" name="箭头: 左右 47">
            <a:extLst>
              <a:ext uri="{FF2B5EF4-FFF2-40B4-BE49-F238E27FC236}">
                <a16:creationId xmlns:a16="http://schemas.microsoft.com/office/drawing/2014/main" id="{7B601EA8-6F48-4F0F-AA0D-63BD044ED7B3}"/>
              </a:ext>
            </a:extLst>
          </p:cNvPr>
          <p:cNvSpPr/>
          <p:nvPr/>
        </p:nvSpPr>
        <p:spPr>
          <a:xfrm>
            <a:off x="5480107" y="1644650"/>
            <a:ext cx="1231787" cy="838199"/>
          </a:xfrm>
          <a:prstGeom prst="leftRightArrow">
            <a:avLst>
              <a:gd name="adj1" fmla="val 50000"/>
              <a:gd name="adj2" fmla="val 23864"/>
            </a:avLst>
          </a:prstGeom>
          <a:solidFill>
            <a:srgbClr val="FF2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思源黑体 CN Regular" panose="020B0500000000000000" pitchFamily="34" charset="-122"/>
                <a:ea typeface="思源黑体 CN Regular" panose="020B0500000000000000" pitchFamily="34" charset="-122"/>
              </a:rPr>
              <a:t>形成矛盾</a:t>
            </a:r>
          </a:p>
        </p:txBody>
      </p:sp>
      <p:sp>
        <p:nvSpPr>
          <p:cNvPr id="51" name="文本框 50">
            <a:extLst>
              <a:ext uri="{FF2B5EF4-FFF2-40B4-BE49-F238E27FC236}">
                <a16:creationId xmlns:a16="http://schemas.microsoft.com/office/drawing/2014/main" id="{AAFA7913-ED85-4E10-8B30-B6A0E6522283}"/>
              </a:ext>
            </a:extLst>
          </p:cNvPr>
          <p:cNvSpPr txBox="1"/>
          <p:nvPr/>
        </p:nvSpPr>
        <p:spPr>
          <a:xfrm>
            <a:off x="1422400" y="3710671"/>
            <a:ext cx="9359900" cy="1997791"/>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1" lang="zh-CN" altLang="en-US" sz="1400" b="1"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建议：</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围绕增强玩家对于产品的信任，优化产品数值、广告位设计</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厂商可以在用户体验初期提供可提现的小额真金，让用户在使用产品初期就形成自己在这款网赚</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中是真的可以赚到钱的意识。</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内提现速度反馈较快，不能让用户长时间等待导致用户认为产品无法提现或者提现服务不佳的意识。</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广告点位设置需要契合用户的需求点，大量且频繁的广告会让玩家形成产品体验不顺畅、厂商通过广告在盈利但却不顾玩家体验等负面印象。</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53" name="文本框 52">
            <a:extLst>
              <a:ext uri="{FF2B5EF4-FFF2-40B4-BE49-F238E27FC236}">
                <a16:creationId xmlns:a16="http://schemas.microsoft.com/office/drawing/2014/main" id="{D64DC4D1-7D8F-45E5-9D7A-FC0A7F142A49}"/>
              </a:ext>
            </a:extLst>
          </p:cNvPr>
          <p:cNvSpPr txBox="1"/>
          <p:nvPr/>
        </p:nvSpPr>
        <p:spPr>
          <a:xfrm>
            <a:off x="9968459" y="6281285"/>
            <a:ext cx="635000" cy="369330"/>
          </a:xfrm>
          <a:prstGeom prst="rect">
            <a:avLst/>
          </a:prstGeom>
          <a:noFill/>
        </p:spPr>
        <p:txBody>
          <a:bodyPr wrap="square" rtlCol="0">
            <a:spAutoFit/>
          </a:bodyPr>
          <a:lstStyle/>
          <a:p>
            <a:pPr algn="ctr"/>
            <a:r>
              <a:rPr lang="en-US" altLang="zh-CN">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31</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396701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485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688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FCED20F0-11C7-43A0-86BF-9D1B61E044E4}"/>
              </a:ext>
            </a:extLst>
          </p:cNvPr>
          <p:cNvSpPr txBox="1"/>
          <p:nvPr/>
        </p:nvSpPr>
        <p:spPr>
          <a:xfrm>
            <a:off x="1292832" y="665586"/>
            <a:ext cx="110394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网赚产品分类及定义</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aphicFrame>
        <p:nvGraphicFramePr>
          <p:cNvPr id="10" name="表格 4">
            <a:extLst>
              <a:ext uri="{FF2B5EF4-FFF2-40B4-BE49-F238E27FC236}">
                <a16:creationId xmlns:a16="http://schemas.microsoft.com/office/drawing/2014/main" id="{B9C0BDB9-3863-42A7-A984-EB8F2B1FD139}"/>
              </a:ext>
            </a:extLst>
          </p:cNvPr>
          <p:cNvGraphicFramePr>
            <a:graphicFrameLocks noGrp="1"/>
          </p:cNvGraphicFramePr>
          <p:nvPr>
            <p:extLst>
              <p:ext uri="{D42A27DB-BD31-4B8C-83A1-F6EECF244321}">
                <p14:modId xmlns:p14="http://schemas.microsoft.com/office/powerpoint/2010/main" val="2879670073"/>
              </p:ext>
            </p:extLst>
          </p:nvPr>
        </p:nvGraphicFramePr>
        <p:xfrm>
          <a:off x="1397747" y="1137169"/>
          <a:ext cx="9396506" cy="4583662"/>
        </p:xfrm>
        <a:graphic>
          <a:graphicData uri="http://schemas.openxmlformats.org/drawingml/2006/table">
            <a:tbl>
              <a:tblPr firstRow="1" bandRow="1">
                <a:tableStyleId>{5C22544A-7EE6-4342-B048-85BDC9FD1C3A}</a:tableStyleId>
              </a:tblPr>
              <a:tblGrid>
                <a:gridCol w="502065">
                  <a:extLst>
                    <a:ext uri="{9D8B030D-6E8A-4147-A177-3AD203B41FA5}">
                      <a16:colId xmlns:a16="http://schemas.microsoft.com/office/drawing/2014/main" val="1780885536"/>
                    </a:ext>
                  </a:extLst>
                </a:gridCol>
                <a:gridCol w="2714539">
                  <a:extLst>
                    <a:ext uri="{9D8B030D-6E8A-4147-A177-3AD203B41FA5}">
                      <a16:colId xmlns:a16="http://schemas.microsoft.com/office/drawing/2014/main" val="1779537969"/>
                    </a:ext>
                  </a:extLst>
                </a:gridCol>
                <a:gridCol w="1876302">
                  <a:extLst>
                    <a:ext uri="{9D8B030D-6E8A-4147-A177-3AD203B41FA5}">
                      <a16:colId xmlns:a16="http://schemas.microsoft.com/office/drawing/2014/main" val="2405405866"/>
                    </a:ext>
                  </a:extLst>
                </a:gridCol>
                <a:gridCol w="1757548">
                  <a:extLst>
                    <a:ext uri="{9D8B030D-6E8A-4147-A177-3AD203B41FA5}">
                      <a16:colId xmlns:a16="http://schemas.microsoft.com/office/drawing/2014/main" val="1341405980"/>
                    </a:ext>
                  </a:extLst>
                </a:gridCol>
                <a:gridCol w="2546052">
                  <a:extLst>
                    <a:ext uri="{9D8B030D-6E8A-4147-A177-3AD203B41FA5}">
                      <a16:colId xmlns:a16="http://schemas.microsoft.com/office/drawing/2014/main" val="1556512118"/>
                    </a:ext>
                  </a:extLst>
                </a:gridCol>
              </a:tblGrid>
              <a:tr h="327967">
                <a:tc>
                  <a:txBody>
                    <a:bodyPr/>
                    <a:lstStyle/>
                    <a:p>
                      <a:pPr algn="ctr"/>
                      <a:r>
                        <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玩法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纯网赚产品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网赚</a:t>
                      </a:r>
                      <a:r>
                        <a:rPr lang="en-US" altLang="zh-CN"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r>
                        <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产品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383384"/>
                  </a:ext>
                </a:extLst>
              </a:tr>
              <a:tr h="683866">
                <a:tc>
                  <a:txBody>
                    <a:bodyPr/>
                    <a:lstStyle/>
                    <a:p>
                      <a:pPr algn="ctr"/>
                      <a:r>
                        <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定义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CN" altLang="en-US" sz="1400" b="0" i="0" kern="1200" dirty="0">
                          <a:solidFill>
                            <a:schemeClr val="bg1"/>
                          </a:solidFill>
                          <a:effectLst/>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rPr>
                        <a:t>用户进入产品后通过完成特定的任务来获得相应的奖励</a:t>
                      </a:r>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l"/>
                      <a:r>
                        <a:rPr lang="zh-CN" altLang="en-US" sz="1400" b="0" i="0" kern="1200" dirty="0">
                          <a:solidFill>
                            <a:schemeClr val="bg1"/>
                          </a:solidFill>
                          <a:effectLst/>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rPr>
                        <a:t>将网赚与资讯、游戏、工具等内容相结合，通过网赚来引导用户进行内容体验，再通过网赚来进行用户长期留存和商业化</a:t>
                      </a:r>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9412497"/>
                  </a:ext>
                </a:extLst>
              </a:tr>
              <a:tr h="0">
                <a:tc>
                  <a:txBody>
                    <a:bodyPr/>
                    <a:lstStyle/>
                    <a:p>
                      <a:pPr algn="ctr"/>
                      <a:r>
                        <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子玩法</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a:t>
                      </a:r>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0" i="0" kern="1200" dirty="0">
                          <a:solidFill>
                            <a:schemeClr val="bg1"/>
                          </a:solidFill>
                          <a:effectLst/>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rPr>
                        <a:t>游戏网赚</a:t>
                      </a:r>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0" i="0" kern="1200" dirty="0">
                          <a:solidFill>
                            <a:schemeClr val="bg1"/>
                          </a:solidFill>
                          <a:effectLst/>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rPr>
                        <a:t>音视频网赚</a:t>
                      </a:r>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资讯网赚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2476437"/>
                  </a:ext>
                </a:extLst>
              </a:tr>
              <a:tr h="302344">
                <a:tc>
                  <a:txBody>
                    <a:bodyPr/>
                    <a:lstStyle/>
                    <a:p>
                      <a:pPr algn="ctr"/>
                      <a:r>
                        <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案例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Roz Dhan: Earn Wallet cash</a:t>
                      </a:r>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Royal Slots: win real money</a:t>
                      </a:r>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Watch Video &amp; Get Daily Money </a:t>
                      </a:r>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0" dirty="0" err="1">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Dnews</a:t>
                      </a:r>
                      <a:r>
                        <a:rPr lang="en-US" altLang="zh-CN"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 – Daily Latest or Breaking News to win Bonus</a:t>
                      </a:r>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3517591"/>
                  </a:ext>
                </a:extLst>
              </a:tr>
              <a:tr h="2131956">
                <a:tc>
                  <a:txBody>
                    <a:bodyPr/>
                    <a:lstStyle/>
                    <a:p>
                      <a:pPr algn="ctr"/>
                      <a:endParaRPr lang="en-US" altLang="zh-CN"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gn="ctr"/>
                      <a:endParaRPr lang="en-US" altLang="zh-CN"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gn="ctr"/>
                      <a:endParaRPr lang="en-US" altLang="zh-CN"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gn="ctr"/>
                      <a:endParaRPr lang="en-US" altLang="zh-CN"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gn="ctr"/>
                      <a:r>
                        <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例图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CN" altLang="en-US" sz="1400" b="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198646"/>
                  </a:ext>
                </a:extLst>
              </a:tr>
            </a:tbl>
          </a:graphicData>
        </a:graphic>
      </p:graphicFrame>
      <p:pic>
        <p:nvPicPr>
          <p:cNvPr id="11" name="图片 10">
            <a:extLst>
              <a:ext uri="{FF2B5EF4-FFF2-40B4-BE49-F238E27FC236}">
                <a16:creationId xmlns:a16="http://schemas.microsoft.com/office/drawing/2014/main" id="{97AC1AC0-8E09-43D6-82A5-BDEF4DB9D847}"/>
              </a:ext>
            </a:extLst>
          </p:cNvPr>
          <p:cNvPicPr>
            <a:picLocks noChangeAspect="1"/>
          </p:cNvPicPr>
          <p:nvPr/>
        </p:nvPicPr>
        <p:blipFill rotWithShape="1">
          <a:blip r:embed="rId2"/>
          <a:srcRect t="3889"/>
          <a:stretch/>
        </p:blipFill>
        <p:spPr>
          <a:xfrm>
            <a:off x="2010213" y="3677063"/>
            <a:ext cx="1131352" cy="1943691"/>
          </a:xfrm>
          <a:prstGeom prst="rect">
            <a:avLst/>
          </a:prstGeom>
          <a:ln>
            <a:noFill/>
          </a:ln>
          <a:effectLst>
            <a:outerShdw blurRad="292100" dist="139700" dir="2700000" algn="tl" rotWithShape="0">
              <a:srgbClr val="333333">
                <a:alpha val="65000"/>
              </a:srgbClr>
            </a:outerShdw>
          </a:effectLst>
        </p:spPr>
      </p:pic>
      <p:pic>
        <p:nvPicPr>
          <p:cNvPr id="12" name="图片 11">
            <a:extLst>
              <a:ext uri="{FF2B5EF4-FFF2-40B4-BE49-F238E27FC236}">
                <a16:creationId xmlns:a16="http://schemas.microsoft.com/office/drawing/2014/main" id="{8D67D4BC-26B8-46B7-8E86-A44399E75A84}"/>
              </a:ext>
            </a:extLst>
          </p:cNvPr>
          <p:cNvPicPr>
            <a:picLocks noChangeAspect="1"/>
          </p:cNvPicPr>
          <p:nvPr/>
        </p:nvPicPr>
        <p:blipFill rotWithShape="1">
          <a:blip r:embed="rId3"/>
          <a:srcRect t="3889"/>
          <a:stretch/>
        </p:blipFill>
        <p:spPr>
          <a:xfrm>
            <a:off x="3363879" y="3677064"/>
            <a:ext cx="1131352" cy="1943690"/>
          </a:xfrm>
          <a:prstGeom prst="rect">
            <a:avLst/>
          </a:prstGeom>
          <a:ln>
            <a:noFill/>
          </a:ln>
          <a:effectLst>
            <a:outerShdw blurRad="292100" dist="139700" dir="2700000" algn="tl" rotWithShape="0">
              <a:srgbClr val="333333">
                <a:alpha val="65000"/>
              </a:srgbClr>
            </a:outerShdw>
          </a:effectLst>
        </p:spPr>
      </p:pic>
      <p:pic>
        <p:nvPicPr>
          <p:cNvPr id="13" name="图片 12">
            <a:extLst>
              <a:ext uri="{FF2B5EF4-FFF2-40B4-BE49-F238E27FC236}">
                <a16:creationId xmlns:a16="http://schemas.microsoft.com/office/drawing/2014/main" id="{A4A1A84C-F16E-489D-B72D-BAD5E0727AD3}"/>
              </a:ext>
            </a:extLst>
          </p:cNvPr>
          <p:cNvPicPr>
            <a:picLocks noChangeAspect="1"/>
          </p:cNvPicPr>
          <p:nvPr/>
        </p:nvPicPr>
        <p:blipFill>
          <a:blip r:embed="rId4"/>
          <a:stretch>
            <a:fillRect/>
          </a:stretch>
        </p:blipFill>
        <p:spPr>
          <a:xfrm>
            <a:off x="5030841" y="3695705"/>
            <a:ext cx="1131352" cy="1960393"/>
          </a:xfrm>
          <a:prstGeom prst="rect">
            <a:avLst/>
          </a:prstGeom>
          <a:ln>
            <a:noFill/>
          </a:ln>
          <a:effectLst>
            <a:outerShdw blurRad="292100" dist="139700" dir="2700000" algn="tl" rotWithShape="0">
              <a:srgbClr val="333333">
                <a:alpha val="65000"/>
              </a:srgbClr>
            </a:outerShdw>
          </a:effectLst>
        </p:spPr>
      </p:pic>
      <p:pic>
        <p:nvPicPr>
          <p:cNvPr id="14" name="图片 13">
            <a:extLst>
              <a:ext uri="{FF2B5EF4-FFF2-40B4-BE49-F238E27FC236}">
                <a16:creationId xmlns:a16="http://schemas.microsoft.com/office/drawing/2014/main" id="{DBECC9FA-2A05-4A7A-A8B1-8F5EB8A9BA31}"/>
              </a:ext>
            </a:extLst>
          </p:cNvPr>
          <p:cNvPicPr>
            <a:picLocks noChangeAspect="1"/>
          </p:cNvPicPr>
          <p:nvPr/>
        </p:nvPicPr>
        <p:blipFill rotWithShape="1">
          <a:blip r:embed="rId5"/>
          <a:srcRect t="4762" b="5368"/>
          <a:stretch/>
        </p:blipFill>
        <p:spPr>
          <a:xfrm>
            <a:off x="6921593" y="3713040"/>
            <a:ext cx="1129876" cy="1943058"/>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id="{C2AA0DB6-9F8E-442D-95A0-9E8289E910F7}"/>
              </a:ext>
            </a:extLst>
          </p:cNvPr>
          <p:cNvPicPr>
            <a:picLocks noChangeAspect="1"/>
          </p:cNvPicPr>
          <p:nvPr/>
        </p:nvPicPr>
        <p:blipFill rotWithShape="1">
          <a:blip r:embed="rId6"/>
          <a:srcRect l="16496" r="17010" b="28310"/>
          <a:stretch/>
        </p:blipFill>
        <p:spPr>
          <a:xfrm>
            <a:off x="9050437" y="3677063"/>
            <a:ext cx="1129875" cy="1992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4556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AD2E9FC-35A8-4FB9-A631-E585108EA43D}"/>
              </a:ext>
            </a:extLst>
          </p:cNvPr>
          <p:cNvSpPr txBox="1"/>
          <p:nvPr/>
        </p:nvSpPr>
        <p:spPr>
          <a:xfrm>
            <a:off x="7591194" y="895801"/>
            <a:ext cx="1392198" cy="523220"/>
          </a:xfrm>
          <a:prstGeom prst="rect">
            <a:avLst/>
          </a:prstGeom>
          <a:noFill/>
        </p:spPr>
        <p:txBody>
          <a:bodyPr wrap="square" rtlCol="0">
            <a:spAutoFit/>
          </a:bodyPr>
          <a:lstStyle/>
          <a:p>
            <a:pPr algn="dist"/>
            <a:r>
              <a:rPr lang="zh-CN" altLang="en-US" sz="28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目录</a:t>
            </a:r>
          </a:p>
        </p:txBody>
      </p:sp>
      <p:sp>
        <p:nvSpPr>
          <p:cNvPr id="3" name="文本框 2">
            <a:extLst>
              <a:ext uri="{FF2B5EF4-FFF2-40B4-BE49-F238E27FC236}">
                <a16:creationId xmlns:a16="http://schemas.microsoft.com/office/drawing/2014/main" id="{DBC4BBE7-3359-4C93-B1C8-D29A9C525B08}"/>
              </a:ext>
            </a:extLst>
          </p:cNvPr>
          <p:cNvSpPr txBox="1"/>
          <p:nvPr/>
        </p:nvSpPr>
        <p:spPr>
          <a:xfrm>
            <a:off x="7591194" y="1661867"/>
            <a:ext cx="2419635" cy="1429430"/>
          </a:xfrm>
          <a:prstGeom prst="rect">
            <a:avLst/>
          </a:prstGeom>
          <a:noFill/>
        </p:spPr>
        <p:txBody>
          <a:bodyPr wrap="square" rtlCol="0">
            <a:spAutoFit/>
          </a:bodyPr>
          <a:lstStyle/>
          <a:p>
            <a:pPr>
              <a:lnSpc>
                <a:spcPct val="150000"/>
              </a:lnSpc>
            </a:pPr>
            <a:r>
              <a:rPr lang="en-US" altLang="zh-CN"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Chapter 1</a:t>
            </a:r>
          </a:p>
          <a:p>
            <a:pPr>
              <a:lnSpc>
                <a:spcPct val="150000"/>
              </a:lnSpc>
            </a:pPr>
            <a:r>
              <a:rPr lang="zh-CN" altLang="en-US"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印度网赚市场概述    </a:t>
            </a:r>
            <a:endParaRPr lang="en-US" altLang="zh-CN"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a:p>
            <a:pPr>
              <a:lnSpc>
                <a:spcPct val="150000"/>
              </a:lnSpc>
            </a:pPr>
            <a:r>
              <a:rPr lang="en-US" altLang="zh-CN"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P6~P11</a:t>
            </a:r>
            <a:endParaRPr lang="zh-CN" altLang="en-US"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文本框 3">
            <a:extLst>
              <a:ext uri="{FF2B5EF4-FFF2-40B4-BE49-F238E27FC236}">
                <a16:creationId xmlns:a16="http://schemas.microsoft.com/office/drawing/2014/main" id="{0FFF6C09-B9BE-4531-9CF9-A170A3BC43B1}"/>
              </a:ext>
            </a:extLst>
          </p:cNvPr>
          <p:cNvSpPr txBox="1"/>
          <p:nvPr/>
        </p:nvSpPr>
        <p:spPr>
          <a:xfrm>
            <a:off x="7591194" y="3429000"/>
            <a:ext cx="3113683" cy="1429430"/>
          </a:xfrm>
          <a:prstGeom prst="rect">
            <a:avLst/>
          </a:prstGeom>
          <a:noFill/>
        </p:spPr>
        <p:txBody>
          <a:bodyPr wrap="square" rtlCol="0">
            <a:spAutoFit/>
          </a:bodyPr>
          <a:lstStyle/>
          <a:p>
            <a:pPr>
              <a:lnSpc>
                <a:spcPct val="150000"/>
              </a:lnSpc>
            </a:pPr>
            <a:r>
              <a:rPr lang="en-US" altLang="zh-CN"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Chapter 2</a:t>
            </a:r>
          </a:p>
          <a:p>
            <a:pPr>
              <a:lnSpc>
                <a:spcPct val="150000"/>
              </a:lnSpc>
            </a:pPr>
            <a:r>
              <a:rPr lang="zh-CN" altLang="en-US"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网赚产品分析        </a:t>
            </a:r>
            <a:r>
              <a:rPr lang="en-US" altLang="zh-CN"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P13~P27</a:t>
            </a:r>
            <a:endParaRPr lang="zh-CN" altLang="en-US"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5" name="等腰三角形 4">
            <a:extLst>
              <a:ext uri="{FF2B5EF4-FFF2-40B4-BE49-F238E27FC236}">
                <a16:creationId xmlns:a16="http://schemas.microsoft.com/office/drawing/2014/main" id="{B1420749-AA8B-4344-BB7D-3B2D12BEC83A}"/>
              </a:ext>
            </a:extLst>
          </p:cNvPr>
          <p:cNvSpPr/>
          <p:nvPr/>
        </p:nvSpPr>
        <p:spPr>
          <a:xfrm rot="5400000">
            <a:off x="7961586" y="1609599"/>
            <a:ext cx="251836" cy="19591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 name="矩形: 圆角 5">
            <a:extLst>
              <a:ext uri="{FF2B5EF4-FFF2-40B4-BE49-F238E27FC236}">
                <a16:creationId xmlns:a16="http://schemas.microsoft.com/office/drawing/2014/main" id="{53D3FF5B-0B01-4BA3-AA0B-8CE7029EF88B}"/>
              </a:ext>
            </a:extLst>
          </p:cNvPr>
          <p:cNvSpPr/>
          <p:nvPr/>
        </p:nvSpPr>
        <p:spPr>
          <a:xfrm>
            <a:off x="7313063" y="1864191"/>
            <a:ext cx="45719" cy="201613"/>
          </a:xfrm>
          <a:prstGeom prst="roundRect">
            <a:avLst>
              <a:gd name="adj" fmla="val 50000"/>
            </a:avLst>
          </a:prstGeom>
          <a:solidFill>
            <a:srgbClr val="2234B4"/>
          </a:solidFill>
          <a:ln>
            <a:solidFill>
              <a:srgbClr val="223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7" name="矩形: 圆角 6">
            <a:extLst>
              <a:ext uri="{FF2B5EF4-FFF2-40B4-BE49-F238E27FC236}">
                <a16:creationId xmlns:a16="http://schemas.microsoft.com/office/drawing/2014/main" id="{38F3CCB3-ACE0-4EE3-A42F-912C3D555780}"/>
              </a:ext>
            </a:extLst>
          </p:cNvPr>
          <p:cNvSpPr/>
          <p:nvPr/>
        </p:nvSpPr>
        <p:spPr>
          <a:xfrm>
            <a:off x="7358782" y="3627337"/>
            <a:ext cx="45719" cy="201613"/>
          </a:xfrm>
          <a:prstGeom prst="roundRect">
            <a:avLst>
              <a:gd name="adj" fmla="val 50000"/>
            </a:avLst>
          </a:prstGeom>
          <a:solidFill>
            <a:srgbClr val="2234B4"/>
          </a:solidFill>
          <a:ln>
            <a:solidFill>
              <a:srgbClr val="223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文本框 7">
            <a:extLst>
              <a:ext uri="{FF2B5EF4-FFF2-40B4-BE49-F238E27FC236}">
                <a16:creationId xmlns:a16="http://schemas.microsoft.com/office/drawing/2014/main" id="{E1628543-C8BE-485F-97FB-7754540535CB}"/>
              </a:ext>
            </a:extLst>
          </p:cNvPr>
          <p:cNvSpPr txBox="1"/>
          <p:nvPr/>
        </p:nvSpPr>
        <p:spPr>
          <a:xfrm>
            <a:off x="7556901" y="5010830"/>
            <a:ext cx="3427774" cy="1429430"/>
          </a:xfrm>
          <a:prstGeom prst="rect">
            <a:avLst/>
          </a:prstGeom>
          <a:noFill/>
        </p:spPr>
        <p:txBody>
          <a:bodyPr wrap="square" rtlCol="0">
            <a:spAutoFit/>
          </a:bodyPr>
          <a:lstStyle/>
          <a:p>
            <a:pPr>
              <a:lnSpc>
                <a:spcPct val="150000"/>
              </a:lnSpc>
            </a:pPr>
            <a:r>
              <a:rPr lang="en-US" altLang="zh-CN"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Chapter 3</a:t>
            </a:r>
          </a:p>
          <a:p>
            <a:pPr>
              <a:lnSpc>
                <a:spcPct val="150000"/>
              </a:lnSpc>
            </a:pPr>
            <a:r>
              <a:rPr lang="zh-CN" altLang="en-US"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印度网赚市场的风险和建议</a:t>
            </a:r>
            <a:r>
              <a:rPr lang="en-US" altLang="zh-CN"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P29~P32</a:t>
            </a:r>
            <a:endParaRPr lang="zh-CN" altLang="en-US" sz="2000" b="1" dirty="0">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9" name="矩形: 圆角 8">
            <a:extLst>
              <a:ext uri="{FF2B5EF4-FFF2-40B4-BE49-F238E27FC236}">
                <a16:creationId xmlns:a16="http://schemas.microsoft.com/office/drawing/2014/main" id="{2EFBC287-E6F4-43AF-9E23-AB3E0BA1905F}"/>
              </a:ext>
            </a:extLst>
          </p:cNvPr>
          <p:cNvSpPr/>
          <p:nvPr/>
        </p:nvSpPr>
        <p:spPr>
          <a:xfrm>
            <a:off x="7324489" y="5209167"/>
            <a:ext cx="45719" cy="201613"/>
          </a:xfrm>
          <a:prstGeom prst="roundRect">
            <a:avLst>
              <a:gd name="adj" fmla="val 50000"/>
            </a:avLst>
          </a:prstGeom>
          <a:solidFill>
            <a:srgbClr val="2234B4"/>
          </a:solidFill>
          <a:ln>
            <a:solidFill>
              <a:srgbClr val="223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75497"/>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99304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DBAA119-0045-4213-B689-CE5F63EDA356}"/>
              </a:ext>
            </a:extLst>
          </p:cNvPr>
          <p:cNvSpPr/>
          <p:nvPr/>
        </p:nvSpPr>
        <p:spPr>
          <a:xfrm>
            <a:off x="3497943" y="2148115"/>
            <a:ext cx="5196114" cy="2351314"/>
          </a:xfrm>
          <a:prstGeom prst="rect">
            <a:avLst/>
          </a:prstGeom>
          <a:solidFill>
            <a:schemeClr val="bg1">
              <a:lumMod val="85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2" name="文本框 1">
            <a:extLst>
              <a:ext uri="{FF2B5EF4-FFF2-40B4-BE49-F238E27FC236}">
                <a16:creationId xmlns:a16="http://schemas.microsoft.com/office/drawing/2014/main" id="{C99DFD15-B958-4739-9FDA-039CCD216361}"/>
              </a:ext>
            </a:extLst>
          </p:cNvPr>
          <p:cNvSpPr txBox="1"/>
          <p:nvPr/>
        </p:nvSpPr>
        <p:spPr>
          <a:xfrm>
            <a:off x="4114688" y="2752635"/>
            <a:ext cx="4107767" cy="1200329"/>
          </a:xfrm>
          <a:prstGeom prst="rect">
            <a:avLst/>
          </a:prstGeom>
          <a:noFill/>
          <a:ln>
            <a:noFill/>
          </a:ln>
        </p:spPr>
        <p:txBody>
          <a:bodyPr wrap="square" rtlCol="0">
            <a:spAutoFit/>
          </a:bodyPr>
          <a:lstStyle/>
          <a:p>
            <a:pPr algn="ctr"/>
            <a:r>
              <a:rPr lang="zh-CN" altLang="en-US"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印度网赚市场概述</a:t>
            </a:r>
            <a:r>
              <a:rPr lang="en-US" altLang="zh-CN"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Chapter1</a:t>
            </a:r>
            <a:endParaRPr lang="zh-CN" altLang="en-US" sz="3600" b="1"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Tree>
    <p:extLst>
      <p:ext uri="{BB962C8B-B14F-4D97-AF65-F5344CB8AC3E}">
        <p14:creationId xmlns:p14="http://schemas.microsoft.com/office/powerpoint/2010/main" val="512350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E8D1939-46C4-4A3E-AC9E-34C754F122B1}"/>
              </a:ext>
            </a:extLst>
          </p:cNvPr>
          <p:cNvSpPr txBox="1"/>
          <p:nvPr/>
        </p:nvSpPr>
        <p:spPr>
          <a:xfrm>
            <a:off x="1201972" y="615619"/>
            <a:ext cx="101171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综合社会环境、人口红利、设备发展以及用户偏好，网赚产品必将收到印度玩家的追捧</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3" name="文本框 12">
            <a:extLst>
              <a:ext uri="{FF2B5EF4-FFF2-40B4-BE49-F238E27FC236}">
                <a16:creationId xmlns:a16="http://schemas.microsoft.com/office/drawing/2014/main" id="{CA075CCA-1EEB-4C7B-B925-AF3678A073DA}"/>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7</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9" name="图片 8">
            <a:extLst>
              <a:ext uri="{FF2B5EF4-FFF2-40B4-BE49-F238E27FC236}">
                <a16:creationId xmlns:a16="http://schemas.microsoft.com/office/drawing/2014/main" id="{5FDD020D-F044-453D-8B59-0B67AB1DD77D}"/>
              </a:ext>
            </a:extLst>
          </p:cNvPr>
          <p:cNvPicPr>
            <a:picLocks noChangeAspect="1"/>
          </p:cNvPicPr>
          <p:nvPr/>
        </p:nvPicPr>
        <p:blipFill>
          <a:blip r:embed="rId2"/>
          <a:stretch>
            <a:fillRect/>
          </a:stretch>
        </p:blipFill>
        <p:spPr>
          <a:xfrm>
            <a:off x="1259019" y="2901678"/>
            <a:ext cx="657526" cy="657526"/>
          </a:xfrm>
          <a:prstGeom prst="rect">
            <a:avLst/>
          </a:prstGeom>
        </p:spPr>
      </p:pic>
      <p:sp>
        <p:nvSpPr>
          <p:cNvPr id="17" name="文本框 16">
            <a:extLst>
              <a:ext uri="{FF2B5EF4-FFF2-40B4-BE49-F238E27FC236}">
                <a16:creationId xmlns:a16="http://schemas.microsoft.com/office/drawing/2014/main" id="{5886C46C-2562-4C0F-956A-0DE4DC39D81A}"/>
              </a:ext>
            </a:extLst>
          </p:cNvPr>
          <p:cNvSpPr txBox="1"/>
          <p:nvPr/>
        </p:nvSpPr>
        <p:spPr>
          <a:xfrm>
            <a:off x="2014596" y="2930639"/>
            <a:ext cx="5706749" cy="738664"/>
          </a:xfrm>
          <a:prstGeom prst="rect">
            <a:avLst/>
          </a:prstGeom>
          <a:noFill/>
        </p:spPr>
        <p:txBody>
          <a:bodyPr wrap="square">
            <a:spAutoFit/>
          </a:bodyPr>
          <a:lstStyle/>
          <a:p>
            <a:pPr marL="285750" indent="-285750">
              <a:buFont typeface="Arial" panose="020B0604020202020204" pitchFamily="34" charset="0"/>
              <a:buChar char="•"/>
            </a:pPr>
            <a:r>
              <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印度</a:t>
            </a:r>
            <a:r>
              <a:rPr lang="en-US" altLang="zh-CN"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2020</a:t>
            </a:r>
            <a:r>
              <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年人口数据显示</a:t>
            </a:r>
            <a:r>
              <a:rPr lang="en-US" altLang="zh-CN"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15-64</a:t>
            </a:r>
            <a:r>
              <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岁的人口占据印度总人口的</a:t>
            </a:r>
            <a:r>
              <a:rPr lang="en-US" altLang="zh-CN"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67.27%</a:t>
            </a:r>
            <a:r>
              <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，而这类人士是家庭赚钱的主力军，同时也有游戏主力军，</a:t>
            </a:r>
            <a:r>
              <a:rPr lang="zh-CN" altLang="en-US" sz="1400" dirty="0">
                <a:solidFill>
                  <a:srgbClr val="FFB82F"/>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这为网赚产品在印度发展奠定人口红利</a:t>
            </a:r>
          </a:p>
        </p:txBody>
      </p:sp>
      <p:sp>
        <p:nvSpPr>
          <p:cNvPr id="18" name="文本框 17">
            <a:extLst>
              <a:ext uri="{FF2B5EF4-FFF2-40B4-BE49-F238E27FC236}">
                <a16:creationId xmlns:a16="http://schemas.microsoft.com/office/drawing/2014/main" id="{E839FC6A-766A-4985-94C1-4F448EF158A2}"/>
              </a:ext>
            </a:extLst>
          </p:cNvPr>
          <p:cNvSpPr txBox="1"/>
          <p:nvPr/>
        </p:nvSpPr>
        <p:spPr>
          <a:xfrm>
            <a:off x="1991173" y="1610708"/>
            <a:ext cx="5706749" cy="954107"/>
          </a:xfrm>
          <a:prstGeom prst="rect">
            <a:avLst/>
          </a:prstGeom>
          <a:noFill/>
        </p:spPr>
        <p:txBody>
          <a:bodyPr wrap="square">
            <a:spAutoFit/>
          </a:bodyPr>
          <a:lstStyle/>
          <a:p>
            <a:pPr marL="285750" indent="-285750">
              <a:buFont typeface="Arial" panose="020B0604020202020204" pitchFamily="34" charset="0"/>
              <a:buChar char="•"/>
            </a:pPr>
            <a:r>
              <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受疫情影响，</a:t>
            </a:r>
            <a:r>
              <a:rPr lang="zh-CN" altLang="en-US" sz="1400" dirty="0">
                <a:solidFill>
                  <a:srgbClr val="FFB82F"/>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印度失业</a:t>
            </a:r>
            <a:r>
              <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现状严重。仅</a:t>
            </a:r>
            <a:r>
              <a:rPr lang="en-US" altLang="zh-CN"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2020</a:t>
            </a:r>
            <a:r>
              <a:rPr lang="zh-CN" altLang="en-US"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年</a:t>
            </a:r>
            <a:r>
              <a:rPr lang="en-US" altLang="zh-CN"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2</a:t>
            </a:r>
            <a:r>
              <a:rPr lang="zh-CN" altLang="en-US"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月至</a:t>
            </a:r>
            <a:r>
              <a:rPr lang="en-US" altLang="zh-CN"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2020</a:t>
            </a:r>
            <a:r>
              <a:rPr lang="zh-CN" altLang="en-US"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年</a:t>
            </a:r>
            <a:r>
              <a:rPr lang="en-US" altLang="zh-CN"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4</a:t>
            </a:r>
            <a:r>
              <a:rPr lang="zh-CN" altLang="en-US"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月期间，经历收入下降的家庭比例上升至近</a:t>
            </a:r>
            <a:r>
              <a:rPr lang="en-US" altLang="zh-CN"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46%</a:t>
            </a:r>
            <a:r>
              <a:rPr lang="zh-CN" altLang="en-US"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。而病毒变种的爆发加上反复出现的封锁导致印度全国失业率呈波动趋势，</a:t>
            </a:r>
            <a:r>
              <a:rPr lang="zh-CN" altLang="en-US" sz="1400" b="0" i="0" dirty="0">
                <a:solidFill>
                  <a:srgbClr val="FFB82F"/>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疫情的发展为网赚产品在印度发展提供了社会红利</a:t>
            </a:r>
            <a:endParaRPr lang="zh-CN" altLang="en-US" sz="1400" dirty="0">
              <a:solidFill>
                <a:srgbClr val="FFB82F"/>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20" name="文本框 19">
            <a:extLst>
              <a:ext uri="{FF2B5EF4-FFF2-40B4-BE49-F238E27FC236}">
                <a16:creationId xmlns:a16="http://schemas.microsoft.com/office/drawing/2014/main" id="{6AAD8F06-9904-49D5-8259-1232D44B78E9}"/>
              </a:ext>
            </a:extLst>
          </p:cNvPr>
          <p:cNvSpPr txBox="1"/>
          <p:nvPr/>
        </p:nvSpPr>
        <p:spPr>
          <a:xfrm>
            <a:off x="1944825" y="4035127"/>
            <a:ext cx="5706749" cy="738664"/>
          </a:xfrm>
          <a:prstGeom prst="rect">
            <a:avLst/>
          </a:prstGeom>
          <a:noFill/>
        </p:spPr>
        <p:txBody>
          <a:bodyPr wrap="square">
            <a:spAutoFit/>
          </a:bodyPr>
          <a:lstStyle/>
          <a:p>
            <a:pPr marL="285750" indent="-285750">
              <a:buFont typeface="Arial" panose="020B0604020202020204" pitchFamily="34" charset="0"/>
              <a:buChar char="•"/>
            </a:pPr>
            <a:r>
              <a:rPr lang="en-US" altLang="zh-CN"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Statista</a:t>
            </a:r>
            <a:r>
              <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数据指出</a:t>
            </a:r>
            <a:r>
              <a:rPr lang="en-US" altLang="zh-CN"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2020</a:t>
            </a:r>
            <a:r>
              <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年</a:t>
            </a:r>
            <a:r>
              <a:rPr lang="zh-CN" altLang="en-US"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印度智能手机的普及率达到</a:t>
            </a:r>
            <a:r>
              <a:rPr lang="en-US" altLang="zh-CN"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54%</a:t>
            </a:r>
            <a:r>
              <a:rPr lang="zh-CN" altLang="en-US"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，预计到 </a:t>
            </a:r>
            <a:r>
              <a:rPr lang="en-US" altLang="zh-CN"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2040</a:t>
            </a:r>
            <a:r>
              <a:rPr lang="zh-CN" altLang="en-US"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年将达到</a:t>
            </a:r>
            <a:r>
              <a:rPr lang="en-US" altLang="zh-CN"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96%</a:t>
            </a:r>
            <a:r>
              <a:rPr lang="zh-CN" altLang="en-US" sz="1400" b="0" i="0" dirty="0">
                <a:solidFill>
                  <a:schemeClr val="bg1"/>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，移动智能手机的普及是移动端网赚产品发展的必要前提，这为</a:t>
            </a:r>
            <a:r>
              <a:rPr lang="zh-CN" altLang="en-US" sz="1400" b="0" i="0" dirty="0">
                <a:solidFill>
                  <a:srgbClr val="FFB82F"/>
                </a:solidFill>
                <a:effectLst/>
                <a:latin typeface="思源黑体 CN Regular" panose="020B0500000000000000" pitchFamily="34" charset="-122"/>
                <a:ea typeface="思源黑体 CN Regular" panose="020B0500000000000000" pitchFamily="34" charset="-122"/>
                <a:sym typeface="思源黑体 CN Regular" panose="020B0500000000000000" pitchFamily="34" charset="-122"/>
              </a:rPr>
              <a:t>网赚产品</a:t>
            </a:r>
            <a:r>
              <a:rPr lang="zh-CN" altLang="en-US" sz="1400" dirty="0">
                <a:solidFill>
                  <a:srgbClr val="FFB82F"/>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的发展提供设备基础支持</a:t>
            </a:r>
          </a:p>
        </p:txBody>
      </p:sp>
      <p:pic>
        <p:nvPicPr>
          <p:cNvPr id="3" name="图片 2">
            <a:extLst>
              <a:ext uri="{FF2B5EF4-FFF2-40B4-BE49-F238E27FC236}">
                <a16:creationId xmlns:a16="http://schemas.microsoft.com/office/drawing/2014/main" id="{9035B654-AAEB-4B70-AFEA-29C392157418}"/>
              </a:ext>
            </a:extLst>
          </p:cNvPr>
          <p:cNvPicPr>
            <a:picLocks noChangeAspect="1"/>
          </p:cNvPicPr>
          <p:nvPr/>
        </p:nvPicPr>
        <p:blipFill>
          <a:blip r:embed="rId3"/>
          <a:stretch>
            <a:fillRect/>
          </a:stretch>
        </p:blipFill>
        <p:spPr>
          <a:xfrm>
            <a:off x="1195154" y="3966093"/>
            <a:ext cx="703323" cy="703323"/>
          </a:xfrm>
          <a:prstGeom prst="rect">
            <a:avLst/>
          </a:prstGeom>
        </p:spPr>
      </p:pic>
      <p:pic>
        <p:nvPicPr>
          <p:cNvPr id="12" name="图片 11">
            <a:extLst>
              <a:ext uri="{FF2B5EF4-FFF2-40B4-BE49-F238E27FC236}">
                <a16:creationId xmlns:a16="http://schemas.microsoft.com/office/drawing/2014/main" id="{27B9494B-08A1-416F-9D97-8E50520A5426}"/>
              </a:ext>
            </a:extLst>
          </p:cNvPr>
          <p:cNvPicPr>
            <a:picLocks noChangeAspect="1"/>
          </p:cNvPicPr>
          <p:nvPr/>
        </p:nvPicPr>
        <p:blipFill>
          <a:blip r:embed="rId4"/>
          <a:stretch>
            <a:fillRect/>
          </a:stretch>
        </p:blipFill>
        <p:spPr>
          <a:xfrm>
            <a:off x="1287299" y="1556997"/>
            <a:ext cx="657526" cy="657526"/>
          </a:xfrm>
          <a:prstGeom prst="rect">
            <a:avLst/>
          </a:prstGeom>
        </p:spPr>
      </p:pic>
      <p:sp>
        <p:nvSpPr>
          <p:cNvPr id="22" name="右大括号 21">
            <a:extLst>
              <a:ext uri="{FF2B5EF4-FFF2-40B4-BE49-F238E27FC236}">
                <a16:creationId xmlns:a16="http://schemas.microsoft.com/office/drawing/2014/main" id="{28FC483E-D6B8-46C3-90EA-8938D2F34C87}"/>
              </a:ext>
            </a:extLst>
          </p:cNvPr>
          <p:cNvSpPr/>
          <p:nvPr/>
        </p:nvSpPr>
        <p:spPr>
          <a:xfrm>
            <a:off x="7835077" y="1526450"/>
            <a:ext cx="582386" cy="4693798"/>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30" name="图片 29">
            <a:extLst>
              <a:ext uri="{FF2B5EF4-FFF2-40B4-BE49-F238E27FC236}">
                <a16:creationId xmlns:a16="http://schemas.microsoft.com/office/drawing/2014/main" id="{C9B286BE-A97E-4457-B9B0-51B5855DA93B}"/>
              </a:ext>
            </a:extLst>
          </p:cNvPr>
          <p:cNvPicPr>
            <a:picLocks noChangeAspect="1"/>
          </p:cNvPicPr>
          <p:nvPr/>
        </p:nvPicPr>
        <p:blipFill>
          <a:blip r:embed="rId5"/>
          <a:stretch>
            <a:fillRect/>
          </a:stretch>
        </p:blipFill>
        <p:spPr>
          <a:xfrm>
            <a:off x="9839223" y="2709329"/>
            <a:ext cx="676362" cy="676362"/>
          </a:xfrm>
          <a:prstGeom prst="rect">
            <a:avLst/>
          </a:prstGeom>
        </p:spPr>
      </p:pic>
      <p:sp>
        <p:nvSpPr>
          <p:cNvPr id="31" name="文本框 30">
            <a:extLst>
              <a:ext uri="{FF2B5EF4-FFF2-40B4-BE49-F238E27FC236}">
                <a16:creationId xmlns:a16="http://schemas.microsoft.com/office/drawing/2014/main" id="{20F760B8-1F11-422E-A6B7-95ABC34761AA}"/>
              </a:ext>
            </a:extLst>
          </p:cNvPr>
          <p:cNvSpPr txBox="1"/>
          <p:nvPr/>
        </p:nvSpPr>
        <p:spPr>
          <a:xfrm>
            <a:off x="8732874" y="3472309"/>
            <a:ext cx="2730119" cy="1169551"/>
          </a:xfrm>
          <a:prstGeom prst="rect">
            <a:avLst/>
          </a:prstGeom>
          <a:noFill/>
        </p:spPr>
        <p:txBody>
          <a:bodyPr wrap="square">
            <a:spAutoFit/>
          </a:bodyPr>
          <a:lstStyle/>
          <a:p>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网赚产品作为仅利用手机等设备，足不出户就可以通过在</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内做任务、玩游戏就可以赚钱且不需要玩家投入金钱的工具受到印度用户追捧</a:t>
            </a:r>
            <a:endParaRPr lang="zh-CN" altLang="en-US" sz="1400"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9" name="文本框 18">
            <a:extLst>
              <a:ext uri="{FF2B5EF4-FFF2-40B4-BE49-F238E27FC236}">
                <a16:creationId xmlns:a16="http://schemas.microsoft.com/office/drawing/2014/main" id="{BFB27E4D-D944-4737-8C7C-82DA8B1FCDB7}"/>
              </a:ext>
            </a:extLst>
          </p:cNvPr>
          <p:cNvSpPr txBox="1"/>
          <p:nvPr/>
        </p:nvSpPr>
        <p:spPr>
          <a:xfrm>
            <a:off x="1980062" y="5421990"/>
            <a:ext cx="5636274" cy="738664"/>
          </a:xfrm>
          <a:prstGeom prst="rect">
            <a:avLst/>
          </a:prstGeom>
          <a:noFill/>
        </p:spPr>
        <p:txBody>
          <a:bodyPr wrap="square">
            <a:spAutoFit/>
          </a:bodyPr>
          <a:lstStyle/>
          <a:p>
            <a:pPr marL="285750" indent="-285750">
              <a:buFont typeface="Arial" panose="020B0604020202020204" pitchFamily="34" charset="0"/>
              <a:buChar cha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由于人均收入不高，印度用户支付能力不强、支付意愿不强，印度玩家更倾向于</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体验免费产品</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，网赚作为不花钱、能挣钱的产品，深受印度玩家喜欢</a:t>
            </a:r>
            <a:endParaRPr lang="zh-CN" altLang="en-US" sz="1400" dirty="0">
              <a:solidFill>
                <a:srgbClr val="FFB82F"/>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pic>
        <p:nvPicPr>
          <p:cNvPr id="23" name="图片 22">
            <a:extLst>
              <a:ext uri="{FF2B5EF4-FFF2-40B4-BE49-F238E27FC236}">
                <a16:creationId xmlns:a16="http://schemas.microsoft.com/office/drawing/2014/main" id="{09845639-3A01-460F-8236-57EDAC611055}"/>
              </a:ext>
            </a:extLst>
          </p:cNvPr>
          <p:cNvPicPr>
            <a:picLocks noChangeAspect="1"/>
          </p:cNvPicPr>
          <p:nvPr/>
        </p:nvPicPr>
        <p:blipFill>
          <a:blip r:embed="rId6"/>
          <a:stretch>
            <a:fillRect/>
          </a:stretch>
        </p:blipFill>
        <p:spPr>
          <a:xfrm>
            <a:off x="1212768" y="5390279"/>
            <a:ext cx="657526" cy="657526"/>
          </a:xfrm>
          <a:prstGeom prst="rect">
            <a:avLst/>
          </a:prstGeom>
        </p:spPr>
      </p:pic>
    </p:spTree>
    <p:extLst>
      <p:ext uri="{BB962C8B-B14F-4D97-AF65-F5344CB8AC3E}">
        <p14:creationId xmlns:p14="http://schemas.microsoft.com/office/powerpoint/2010/main" val="304606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E8D1939-46C4-4A3E-AC9E-34C754F122B1}"/>
              </a:ext>
            </a:extLst>
          </p:cNvPr>
          <p:cNvSpPr txBox="1"/>
          <p:nvPr/>
        </p:nvSpPr>
        <p:spPr>
          <a:xfrm>
            <a:off x="1202531" y="616263"/>
            <a:ext cx="99898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网赚整体上涨，纯网赚用户体量远高于网赚</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产品，留存低是纯网赚当下有待解决的难题</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0" name="文本框 9">
            <a:extLst>
              <a:ext uri="{FF2B5EF4-FFF2-40B4-BE49-F238E27FC236}">
                <a16:creationId xmlns:a16="http://schemas.microsoft.com/office/drawing/2014/main" id="{BD568FCD-B55E-4216-B29E-9FE52E6EB347}"/>
              </a:ext>
            </a:extLst>
          </p:cNvPr>
          <p:cNvSpPr txBox="1"/>
          <p:nvPr/>
        </p:nvSpPr>
        <p:spPr>
          <a:xfrm>
            <a:off x="1271588" y="1159778"/>
            <a:ext cx="10030710" cy="1761829"/>
          </a:xfrm>
          <a:prstGeom prst="rect">
            <a:avLst/>
          </a:prstGeom>
          <a:noFill/>
        </p:spPr>
        <p:txBody>
          <a:bodyPr wrap="square">
            <a:spAutoFit/>
          </a:bodyPr>
          <a:lstStyle/>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从游戏表现来看，纯网赚产品在近一年的时间更受印度用户青睐。过去一年，</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纯网赚产品的玩家体量是网赚</a:t>
            </a:r>
            <a:r>
              <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产品的两倍</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，且纯网赚的增长速度远高于网赚</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产品的用户体量增长速度。</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从留存表现来看，</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纯网赚产品的所有时间点的留存表现均不如网赚</a:t>
            </a:r>
            <a:r>
              <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这是因为在纯网赚产品内，玩家完成任务后获得的游戏内货币数值较小，且兑现金额标准较大，玩家需要花费大量时间才可以达到兑现目标。但玩家如果在一定时间内无法达成目标，那么很容易会选择放弃这款应用，转而使用其它的网赚</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App</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。而网赚</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产品因为是通过网赚引导用户进行内容消费，再用内容的更新给予玩家体验快感，从而形成产品闭环，因此有利于提高产品留存。</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3" name="文本框 12">
            <a:extLst>
              <a:ext uri="{FF2B5EF4-FFF2-40B4-BE49-F238E27FC236}">
                <a16:creationId xmlns:a16="http://schemas.microsoft.com/office/drawing/2014/main" id="{CA075CCA-1EEB-4C7B-B925-AF3678A073DA}"/>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8</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aphicFrame>
        <p:nvGraphicFramePr>
          <p:cNvPr id="12" name="图表 11">
            <a:extLst>
              <a:ext uri="{FF2B5EF4-FFF2-40B4-BE49-F238E27FC236}">
                <a16:creationId xmlns:a16="http://schemas.microsoft.com/office/drawing/2014/main" id="{84404BE2-5F30-4ABA-8887-6CC80DC355BA}"/>
              </a:ext>
            </a:extLst>
          </p:cNvPr>
          <p:cNvGraphicFramePr>
            <a:graphicFrameLocks/>
          </p:cNvGraphicFramePr>
          <p:nvPr>
            <p:extLst>
              <p:ext uri="{D42A27DB-BD31-4B8C-83A1-F6EECF244321}">
                <p14:modId xmlns:p14="http://schemas.microsoft.com/office/powerpoint/2010/main" val="910438834"/>
              </p:ext>
            </p:extLst>
          </p:nvPr>
        </p:nvGraphicFramePr>
        <p:xfrm>
          <a:off x="1271588" y="3249614"/>
          <a:ext cx="4824412" cy="3059112"/>
        </p:xfrm>
        <a:graphic>
          <a:graphicData uri="http://schemas.openxmlformats.org/drawingml/2006/chart">
            <c:chart xmlns:c="http://schemas.openxmlformats.org/drawingml/2006/chart" xmlns:r="http://schemas.openxmlformats.org/officeDocument/2006/relationships" r:id="rId3"/>
          </a:graphicData>
        </a:graphic>
      </p:graphicFrame>
      <p:sp>
        <p:nvSpPr>
          <p:cNvPr id="2" name="文本框 1">
            <a:extLst>
              <a:ext uri="{FF2B5EF4-FFF2-40B4-BE49-F238E27FC236}">
                <a16:creationId xmlns:a16="http://schemas.microsoft.com/office/drawing/2014/main" id="{3AFD6D1D-15DA-4E5B-A176-7B3F02C0B5BB}"/>
              </a:ext>
            </a:extLst>
          </p:cNvPr>
          <p:cNvSpPr txBox="1"/>
          <p:nvPr/>
        </p:nvSpPr>
        <p:spPr>
          <a:xfrm>
            <a:off x="2277035" y="4096870"/>
            <a:ext cx="1075765" cy="276999"/>
          </a:xfrm>
          <a:prstGeom prst="rect">
            <a:avLst/>
          </a:prstGeom>
          <a:noFill/>
        </p:spPr>
        <p:txBody>
          <a:bodyPr wrap="square" rtlCol="0">
            <a:spAutoFit/>
          </a:bodyPr>
          <a:lstStyle/>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rPr>
              <a:t>↑</a:t>
            </a:r>
            <a:r>
              <a:rPr lang="en-US" altLang="zh-CN" sz="1200" dirty="0">
                <a:solidFill>
                  <a:schemeClr val="bg1"/>
                </a:solidFill>
                <a:latin typeface="思源黑体 CN Regular" panose="020B0500000000000000" pitchFamily="34" charset="-122"/>
                <a:ea typeface="思源黑体 CN Regular" panose="020B0500000000000000" pitchFamily="34" charset="-122"/>
              </a:rPr>
              <a:t>42%</a:t>
            </a:r>
            <a:endParaRPr lang="zh-CN" altLang="en-US" sz="1200" dirty="0">
              <a:solidFill>
                <a:schemeClr val="bg1"/>
              </a:solidFill>
              <a:latin typeface="思源黑体 CN Regular" panose="020B0500000000000000" pitchFamily="34" charset="-122"/>
              <a:ea typeface="思源黑体 CN Regular" panose="020B0500000000000000" pitchFamily="34" charset="-122"/>
            </a:endParaRPr>
          </a:p>
        </p:txBody>
      </p:sp>
      <p:sp>
        <p:nvSpPr>
          <p:cNvPr id="8" name="文本框 7">
            <a:extLst>
              <a:ext uri="{FF2B5EF4-FFF2-40B4-BE49-F238E27FC236}">
                <a16:creationId xmlns:a16="http://schemas.microsoft.com/office/drawing/2014/main" id="{DCD73F87-B2FC-4085-BC4F-E4E0A5366C01}"/>
              </a:ext>
            </a:extLst>
          </p:cNvPr>
          <p:cNvSpPr txBox="1"/>
          <p:nvPr/>
        </p:nvSpPr>
        <p:spPr>
          <a:xfrm>
            <a:off x="4186518" y="4884583"/>
            <a:ext cx="1075765" cy="276999"/>
          </a:xfrm>
          <a:prstGeom prst="rect">
            <a:avLst/>
          </a:prstGeom>
          <a:noFill/>
        </p:spPr>
        <p:txBody>
          <a:bodyPr wrap="square" rtlCol="0">
            <a:spAutoFit/>
          </a:bodyPr>
          <a:lstStyle/>
          <a:p>
            <a:pPr algn="ctr"/>
            <a:r>
              <a:rPr lang="zh-CN" altLang="en-US" sz="1200" dirty="0">
                <a:solidFill>
                  <a:schemeClr val="bg1"/>
                </a:solidFill>
                <a:latin typeface="思源黑体 CN Regular" panose="020B0500000000000000" pitchFamily="34" charset="-122"/>
                <a:ea typeface="思源黑体 CN Regular" panose="020B0500000000000000" pitchFamily="34" charset="-122"/>
              </a:rPr>
              <a:t>↑</a:t>
            </a:r>
            <a:r>
              <a:rPr lang="en-US" altLang="zh-CN" sz="1200" dirty="0">
                <a:solidFill>
                  <a:schemeClr val="bg1"/>
                </a:solidFill>
                <a:latin typeface="思源黑体 CN Regular" panose="020B0500000000000000" pitchFamily="34" charset="-122"/>
                <a:ea typeface="思源黑体 CN Regular" panose="020B0500000000000000" pitchFamily="34" charset="-122"/>
              </a:rPr>
              <a:t>15%</a:t>
            </a:r>
            <a:endParaRPr lang="zh-CN" altLang="en-US" sz="1200" dirty="0">
              <a:solidFill>
                <a:schemeClr val="bg1"/>
              </a:solidFill>
              <a:latin typeface="思源黑体 CN Regular" panose="020B0500000000000000" pitchFamily="34" charset="-122"/>
              <a:ea typeface="思源黑体 CN Regular" panose="020B0500000000000000" pitchFamily="34" charset="-122"/>
            </a:endParaRPr>
          </a:p>
        </p:txBody>
      </p:sp>
      <p:graphicFrame>
        <p:nvGraphicFramePr>
          <p:cNvPr id="9" name="图表 8">
            <a:extLst>
              <a:ext uri="{FF2B5EF4-FFF2-40B4-BE49-F238E27FC236}">
                <a16:creationId xmlns:a16="http://schemas.microsoft.com/office/drawing/2014/main" id="{AC2C6995-21A7-4FAC-BBD8-760E57AC321A}"/>
              </a:ext>
            </a:extLst>
          </p:cNvPr>
          <p:cNvGraphicFramePr>
            <a:graphicFrameLocks/>
          </p:cNvGraphicFramePr>
          <p:nvPr>
            <p:extLst>
              <p:ext uri="{D42A27DB-BD31-4B8C-83A1-F6EECF244321}">
                <p14:modId xmlns:p14="http://schemas.microsoft.com/office/powerpoint/2010/main" val="2295439099"/>
              </p:ext>
            </p:extLst>
          </p:nvPr>
        </p:nvGraphicFramePr>
        <p:xfrm>
          <a:off x="6635750" y="3284538"/>
          <a:ext cx="4681538" cy="3024188"/>
        </p:xfrm>
        <a:graphic>
          <a:graphicData uri="http://schemas.openxmlformats.org/drawingml/2006/chart">
            <c:chart xmlns:c="http://schemas.openxmlformats.org/drawingml/2006/chart" xmlns:r="http://schemas.openxmlformats.org/officeDocument/2006/relationships" r:id="rId4"/>
          </a:graphicData>
        </a:graphic>
      </p:graphicFrame>
      <p:sp>
        <p:nvSpPr>
          <p:cNvPr id="4" name="文本框 3">
            <a:extLst>
              <a:ext uri="{FF2B5EF4-FFF2-40B4-BE49-F238E27FC236}">
                <a16:creationId xmlns:a16="http://schemas.microsoft.com/office/drawing/2014/main" id="{BADFAD8C-3443-45B0-B6F0-A0F442A444CB}"/>
              </a:ext>
            </a:extLst>
          </p:cNvPr>
          <p:cNvSpPr txBox="1"/>
          <p:nvPr/>
        </p:nvSpPr>
        <p:spPr>
          <a:xfrm>
            <a:off x="6635750" y="6215432"/>
            <a:ext cx="1609795" cy="246221"/>
          </a:xfrm>
          <a:prstGeom prst="rect">
            <a:avLst/>
          </a:prstGeom>
          <a:noFill/>
        </p:spPr>
        <p:txBody>
          <a:bodyPr wrap="square" rtlCol="0">
            <a:spAutoFit/>
          </a:bodyPr>
          <a:lstStyle/>
          <a:p>
            <a:r>
              <a:rPr lang="zh-CN" altLang="en-US" sz="1000" dirty="0">
                <a:solidFill>
                  <a:schemeClr val="bg1">
                    <a:lumMod val="50000"/>
                  </a:schemeClr>
                </a:solidFill>
                <a:latin typeface="思源黑体 CN Regular" panose="020B0500000000000000" pitchFamily="34" charset="-122"/>
                <a:ea typeface="思源黑体 CN Regular" panose="020B0500000000000000" pitchFamily="34" charset="-122"/>
              </a:rPr>
              <a:t>注：此处留存为留存峰值</a:t>
            </a:r>
          </a:p>
        </p:txBody>
      </p:sp>
    </p:spTree>
    <p:extLst>
      <p:ext uri="{BB962C8B-B14F-4D97-AF65-F5344CB8AC3E}">
        <p14:creationId xmlns:p14="http://schemas.microsoft.com/office/powerpoint/2010/main" val="1305800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3E8D1939-46C4-4A3E-AC9E-34C754F122B1}"/>
              </a:ext>
            </a:extLst>
          </p:cNvPr>
          <p:cNvSpPr txBox="1"/>
          <p:nvPr/>
        </p:nvSpPr>
        <p:spPr>
          <a:xfrm>
            <a:off x="1202531" y="615971"/>
            <a:ext cx="101174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目前受欢迎的网赚集中于</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2018</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年上架的产品，但</a:t>
            </a:r>
            <a:r>
              <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年上架产品处于获客期，增长迅速</a:t>
            </a:r>
            <a:endParaRPr kumimoji="1" lang="en-US" altLang="zh-CN"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0" name="文本框 9">
            <a:extLst>
              <a:ext uri="{FF2B5EF4-FFF2-40B4-BE49-F238E27FC236}">
                <a16:creationId xmlns:a16="http://schemas.microsoft.com/office/drawing/2014/main" id="{BD568FCD-B55E-4216-B29E-9FE52E6EB347}"/>
              </a:ext>
            </a:extLst>
          </p:cNvPr>
          <p:cNvSpPr txBox="1"/>
          <p:nvPr/>
        </p:nvSpPr>
        <p:spPr>
          <a:xfrm>
            <a:off x="1286578" y="1151318"/>
            <a:ext cx="10030710" cy="1997791"/>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对比目前网赚产品不同上架时间的产品数量及</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DAU</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2020</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年迎来了网赚产品研发的高峰期，上架产品数量最多，但是</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DAU</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表现差强人意，产品数量与用户体量并未形成正比。</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相比较而言，</a:t>
            </a:r>
            <a:r>
              <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2018</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年上架的游戏表现极好</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，虽然游戏数量不多，但</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占据了最多的用户</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，主要是</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2018</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年上架的纯网赚拥有一定的用户基础，同时凭借频繁的产品更新来吸引新用户，长盛不衰。</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此外值得关注的是</a:t>
            </a:r>
            <a:r>
              <a:rPr kumimoji="1" lang="en-US" altLang="zh-CN"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400" dirty="0">
                <a:solidFill>
                  <a:srgbClr val="FFB82F"/>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年上架的游戏，用户体量上涨迅速</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，不论是纯网赚还是网赚</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产品都得到了快速的发展，研究后发现，</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2021</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年游戏大多上架于</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1-6</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月份，</a:t>
            </a:r>
            <a:r>
              <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9</a:t>
            </a:r>
            <a:r>
              <a:rPr kumimoji="1" lang="zh-CN" altLang="en-US"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rPr>
              <a:t>月份后正好是这些游戏获客期，获客行为带动了用户体量的上涨。</a:t>
            </a:r>
            <a:endParaRPr kumimoji="1" lang="en-US" altLang="zh-CN" sz="1400" dirty="0">
              <a:solidFill>
                <a:schemeClr val="bg1"/>
              </a:solidFill>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sp>
        <p:nvSpPr>
          <p:cNvPr id="13" name="文本框 12">
            <a:extLst>
              <a:ext uri="{FF2B5EF4-FFF2-40B4-BE49-F238E27FC236}">
                <a16:creationId xmlns:a16="http://schemas.microsoft.com/office/drawing/2014/main" id="{CA075CCA-1EEB-4C7B-B925-AF3678A073DA}"/>
              </a:ext>
            </a:extLst>
          </p:cNvPr>
          <p:cNvSpPr txBox="1"/>
          <p:nvPr/>
        </p:nvSpPr>
        <p:spPr>
          <a:xfrm>
            <a:off x="9968459" y="6281285"/>
            <a:ext cx="635000" cy="369330"/>
          </a:xfrm>
          <a:prstGeom prst="rect">
            <a:avLst/>
          </a:prstGeom>
          <a:noFill/>
        </p:spPr>
        <p:txBody>
          <a:bodyPr wrap="square" rtlCol="0">
            <a:spAutoFit/>
          </a:bodyPr>
          <a:lstStyle/>
          <a:p>
            <a:pPr algn="ctr"/>
            <a:r>
              <a:rPr lang="en-US" altLang="zh-CN"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rPr>
              <a:t>9</a:t>
            </a:r>
            <a:endParaRPr lang="zh-CN" altLang="en-US" dirty="0">
              <a:solidFill>
                <a:schemeClr val="bg1"/>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aphicFrame>
        <p:nvGraphicFramePr>
          <p:cNvPr id="14" name="图表 13">
            <a:extLst>
              <a:ext uri="{FF2B5EF4-FFF2-40B4-BE49-F238E27FC236}">
                <a16:creationId xmlns:a16="http://schemas.microsoft.com/office/drawing/2014/main" id="{E5D7747C-C288-4090-ACCB-8839BBC93672}"/>
              </a:ext>
            </a:extLst>
          </p:cNvPr>
          <p:cNvGraphicFramePr>
            <a:graphicFrameLocks/>
          </p:cNvGraphicFramePr>
          <p:nvPr>
            <p:extLst>
              <p:ext uri="{D42A27DB-BD31-4B8C-83A1-F6EECF244321}">
                <p14:modId xmlns:p14="http://schemas.microsoft.com/office/powerpoint/2010/main" val="2844117088"/>
              </p:ext>
            </p:extLst>
          </p:nvPr>
        </p:nvGraphicFramePr>
        <p:xfrm>
          <a:off x="6096000" y="3249614"/>
          <a:ext cx="5221596" cy="30591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图表 14">
            <a:extLst>
              <a:ext uri="{FF2B5EF4-FFF2-40B4-BE49-F238E27FC236}">
                <a16:creationId xmlns:a16="http://schemas.microsoft.com/office/drawing/2014/main" id="{6821B6F8-1DE0-4D8C-992D-9EEFDB9706FD}"/>
              </a:ext>
            </a:extLst>
          </p:cNvPr>
          <p:cNvGraphicFramePr>
            <a:graphicFrameLocks/>
          </p:cNvGraphicFramePr>
          <p:nvPr>
            <p:extLst>
              <p:ext uri="{D42A27DB-BD31-4B8C-83A1-F6EECF244321}">
                <p14:modId xmlns:p14="http://schemas.microsoft.com/office/powerpoint/2010/main" val="431489976"/>
              </p:ext>
            </p:extLst>
          </p:nvPr>
        </p:nvGraphicFramePr>
        <p:xfrm>
          <a:off x="1271588" y="3230560"/>
          <a:ext cx="4824412" cy="30781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2747817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2900</TotalTime>
  <Words>4518</Words>
  <Application>Microsoft Office PowerPoint</Application>
  <PresentationFormat>宽屏</PresentationFormat>
  <Paragraphs>306</Paragraphs>
  <Slides>33</Slides>
  <Notes>3</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33</vt:i4>
      </vt:variant>
    </vt:vector>
  </HeadingPairs>
  <TitlesOfParts>
    <vt:vector size="40" baseType="lpstr">
      <vt:lpstr>等线</vt:lpstr>
      <vt:lpstr>等线 Light</vt:lpstr>
      <vt:lpstr>思源黑体 CN Regular</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李 甲</cp:lastModifiedBy>
  <cp:revision>457</cp:revision>
  <dcterms:created xsi:type="dcterms:W3CDTF">2021-09-28T07:39:15Z</dcterms:created>
  <dcterms:modified xsi:type="dcterms:W3CDTF">2022-04-06T02:54:00Z</dcterms:modified>
</cp:coreProperties>
</file>